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61" r:id="rId15"/>
    <p:sldId id="362" r:id="rId16"/>
    <p:sldId id="363" r:id="rId17"/>
    <p:sldId id="366" r:id="rId18"/>
    <p:sldId id="367" r:id="rId19"/>
    <p:sldId id="368" r:id="rId20"/>
    <p:sldId id="369" r:id="rId21"/>
    <p:sldId id="379" r:id="rId22"/>
    <p:sldId id="380" r:id="rId23"/>
    <p:sldId id="381" r:id="rId24"/>
    <p:sldId id="382" r:id="rId25"/>
    <p:sldId id="374" r:id="rId26"/>
    <p:sldId id="383" r:id="rId2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006600"/>
    <a:srgbClr val="333399"/>
    <a:srgbClr val="FFFFCC"/>
    <a:srgbClr val="CCFFFF"/>
    <a:srgbClr val="66FFFF"/>
    <a:srgbClr val="660066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6" autoAdjust="0"/>
    <p:restoredTop sz="94683" autoAdjust="0"/>
  </p:normalViewPr>
  <p:slideViewPr>
    <p:cSldViewPr>
      <p:cViewPr>
        <p:scale>
          <a:sx n="75" d="100"/>
          <a:sy n="75" d="100"/>
        </p:scale>
        <p:origin x="-1038" y="-72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136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8243E7F5-DFA2-4B5C-BC9B-46064AABF29E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212CE4BE-860B-4931-9CA6-42E4579D981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/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Arc 4"/>
            <p:cNvSpPr/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T0" fmla="*/ 6 w 21600"/>
                <a:gd name="T1" fmla="*/ 0 h 21231"/>
                <a:gd name="T2" fmla="*/ 32 w 21600"/>
                <a:gd name="T3" fmla="*/ 13 h 21231"/>
                <a:gd name="T4" fmla="*/ 0 w 21600"/>
                <a:gd name="T5" fmla="*/ 13 h 212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lnTo>
                    <a:pt x="3976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08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A09B8-BEAD-47AA-9DB6-3A89001668B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B512B-5472-4B11-A592-4C8A970825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831A4-5000-4795-8E5C-EB1DD698ED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EBD17-AB32-416C-9368-C7E99AEAF7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1AA06-C681-4A2E-AA08-A2CF2FC196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980D4-E680-4531-A7B8-C5DAAF5090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E6435-0C35-4AC4-9492-9C7E879453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37184-21D5-4DEA-8CC5-CA20D186E1B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3E51E-285B-4789-878C-163798D60B7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4F377E-EE59-4F7D-AD49-3C1E1042811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9587F-FF13-4EF9-B48D-4BAC6B8D87F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F7C14-4321-4463-9FB1-43D25D41DC1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EB0DE-9210-4415-A34F-E270B2301B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3FEA9-6F79-47A2-B5A2-B2EA79B897B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87EFB-E7CF-4AEA-B21C-D6126F5B48F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pull dir="ld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45059" name="Freeform 3"/>
            <p:cNvSpPr/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3" name="Arc 4"/>
            <p:cNvSpPr/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T0" fmla="*/ 0 w 21600"/>
                <a:gd name="T1" fmla="*/ 0 h 21600"/>
                <a:gd name="T2" fmla="*/ 78 w 21600"/>
                <a:gd name="T3" fmla="*/ 34 h 21600"/>
                <a:gd name="T4" fmla="*/ 0 w 21600"/>
                <a:gd name="T5" fmla="*/ 3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06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5" tIns="46038" rIns="92075" bIns="46038" numCol="1" anchor="ctr" anchorCtr="0" compatLnSpc="1"/>
          <a:lstStyle>
            <a:lvl1pPr algn="r">
              <a:defRPr kumimoji="0" sz="1400"/>
            </a:lvl1pPr>
          </a:lstStyle>
          <a:p>
            <a:pPr>
              <a:defRPr/>
            </a:pPr>
            <a:fld id="{F2647911-A635-4E8E-AADB-704CC4A83B28}" type="slidenum">
              <a:rPr lang="en-US" altLang="zh-CN"/>
            </a:fld>
            <a:endParaRPr lang="en-US" altLang="zh-CN"/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pull dir="l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10.wav"/><Relationship Id="rId1" Type="http://schemas.openxmlformats.org/officeDocument/2006/relationships/audio" Target="../media/audio10.wav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11.wav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12.wav"/><Relationship Id="rId1" Type="http://schemas.openxmlformats.org/officeDocument/2006/relationships/audio" Target="../media/audio12.wav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.xml"/><Relationship Id="rId7" Type="http://schemas.openxmlformats.org/officeDocument/2006/relationships/image" Target="../media/image2.png"/><Relationship Id="rId6" Type="http://schemas.microsoft.com/office/2007/relationships/media" Target="../media/audio13.wav"/><Relationship Id="rId5" Type="http://schemas.openxmlformats.org/officeDocument/2006/relationships/audio" Target="../media/audio13.wav"/><Relationship Id="rId4" Type="http://schemas.openxmlformats.org/officeDocument/2006/relationships/image" Target="../media/image4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14.wav"/><Relationship Id="rId1" Type="http://schemas.openxmlformats.org/officeDocument/2006/relationships/audio" Target="../media/audio14.wav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microsoft.com/office/2007/relationships/media" Target="../media/audio15.wav"/><Relationship Id="rId1" Type="http://schemas.openxmlformats.org/officeDocument/2006/relationships/audio" Target="../media/audio15.wav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microsoft.com/office/2007/relationships/media" Target="../media/audio16.wav"/><Relationship Id="rId1" Type="http://schemas.openxmlformats.org/officeDocument/2006/relationships/audio" Target="../media/audio16.wav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audio17.wav"/><Relationship Id="rId3" Type="http://schemas.openxmlformats.org/officeDocument/2006/relationships/audio" Target="../media/audio17.wav"/><Relationship Id="rId2" Type="http://schemas.openxmlformats.org/officeDocument/2006/relationships/image" Target="../media/image5.wmf"/><Relationship Id="rId1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8.wav"/><Relationship Id="rId1" Type="http://schemas.openxmlformats.org/officeDocument/2006/relationships/audio" Target="../media/audio18.wav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9.wav"/><Relationship Id="rId1" Type="http://schemas.openxmlformats.org/officeDocument/2006/relationships/audio" Target="../media/audio19.wav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audio2.wav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0.wav"/><Relationship Id="rId1" Type="http://schemas.openxmlformats.org/officeDocument/2006/relationships/audio" Target="../media/audio20.wav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audio21.wav"/><Relationship Id="rId2" Type="http://schemas.openxmlformats.org/officeDocument/2006/relationships/audio" Target="../media/audio21.wav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2.wav"/><Relationship Id="rId1" Type="http://schemas.openxmlformats.org/officeDocument/2006/relationships/audio" Target="../media/audio22.wav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3.wav"/><Relationship Id="rId1" Type="http://schemas.openxmlformats.org/officeDocument/2006/relationships/audio" Target="../media/audio23.wav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4.wav"/><Relationship Id="rId1" Type="http://schemas.openxmlformats.org/officeDocument/2006/relationships/audio" Target="../media/audio24.wav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audio25.wav"/><Relationship Id="rId2" Type="http://schemas.openxmlformats.org/officeDocument/2006/relationships/audio" Target="../media/audio25.wav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3.wav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microsoft.com/office/2007/relationships/media" Target="../media/audio4.wav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.png"/><Relationship Id="rId2" Type="http://schemas.microsoft.com/office/2007/relationships/media" Target="../media/audio5.wav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6.wav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7.wav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8.wav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9.wav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</p:txBody>
      </p:sp>
      <p:graphicFrame>
        <p:nvGraphicFramePr>
          <p:cNvPr id="3075" name="Object 9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Slide" r:id="rId1" imgW="4579620" imgH="3434715" progId="PowerPoint.Slide.8">
                  <p:embed/>
                </p:oleObj>
              </mc:Choice>
              <mc:Fallback>
                <p:oleObj name="Slide" r:id="rId1" imgW="4579620" imgH="3434715" progId="PowerPoint.Slide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02" name="Rectangle 10"/>
          <p:cNvSpPr>
            <a:spLocks noChangeArrowheads="1"/>
          </p:cNvSpPr>
          <p:nvPr/>
        </p:nvSpPr>
        <p:spPr bwMode="auto">
          <a:xfrm>
            <a:off x="179388" y="2133600"/>
            <a:ext cx="8713787" cy="922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第</a:t>
            </a:r>
            <a:r>
              <a:rPr lang="en-US" altLang="zh-CN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8</a:t>
            </a: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章   单片机串行接口</a:t>
            </a:r>
            <a:r>
              <a:rPr lang="en-US" altLang="zh-CN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80604020202020204" pitchFamily="34" charset="0"/>
              </a:rPr>
              <a:t>-2</a:t>
            </a:r>
            <a:endParaRPr lang="zh-CN" altLang="en-US" sz="5400" b="1" dirty="0">
              <a:effectLst>
                <a:outerShdw blurRad="38100" dist="38100" dir="2700000" algn="tl">
                  <a:srgbClr val="000000"/>
                </a:outerShdw>
              </a:effectLst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0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88913"/>
            <a:ext cx="8748712" cy="61912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例</a:t>
            </a:r>
            <a:r>
              <a:rPr lang="en-US" altLang="zh-CN" b="1" smtClean="0"/>
              <a:t>8-1. </a:t>
            </a:r>
            <a:r>
              <a:rPr lang="zh-CN" altLang="en-US" b="1" smtClean="0"/>
              <a:t>在内部数据存贮器</a:t>
            </a:r>
            <a:r>
              <a:rPr lang="en-US" altLang="zh-CN" b="1" smtClean="0"/>
              <a:t>20H</a:t>
            </a:r>
            <a:r>
              <a:rPr lang="zh-CN" altLang="en-US" b="1" smtClean="0"/>
              <a:t>～</a:t>
            </a:r>
            <a:r>
              <a:rPr lang="en-US" altLang="zh-CN" b="1" smtClean="0"/>
              <a:t>3FH</a:t>
            </a:r>
            <a:r>
              <a:rPr lang="zh-CN" altLang="en-US" b="1" smtClean="0"/>
              <a:t>单元中共有</a:t>
            </a:r>
            <a:r>
              <a:rPr lang="en-US" altLang="zh-CN" b="1" smtClean="0"/>
              <a:t>32</a:t>
            </a:r>
            <a:r>
              <a:rPr lang="zh-CN" altLang="en-US" b="1" smtClean="0"/>
              <a:t>个数据，要求采用方式 </a:t>
            </a:r>
            <a:r>
              <a:rPr lang="en-US" altLang="zh-CN" b="1" smtClean="0"/>
              <a:t>1 </a:t>
            </a:r>
            <a:r>
              <a:rPr lang="zh-CN" altLang="en-US" b="1" smtClean="0"/>
              <a:t>串行发送出去， 传送速率为</a:t>
            </a:r>
            <a:r>
              <a:rPr lang="en-US" altLang="zh-CN" b="1" smtClean="0"/>
              <a:t>1200</a:t>
            </a:r>
            <a:r>
              <a:rPr lang="zh-CN" altLang="en-US" b="1" smtClean="0"/>
              <a:t>波特，设</a:t>
            </a:r>
            <a:r>
              <a:rPr lang="en-US" altLang="zh-CN" b="1" smtClean="0"/>
              <a:t>fosc</a:t>
            </a:r>
            <a:r>
              <a:rPr lang="zh-CN" altLang="en-US" b="1" smtClean="0"/>
              <a:t>＝</a:t>
            </a:r>
            <a:r>
              <a:rPr lang="en-US" altLang="zh-CN" b="1" smtClean="0"/>
              <a:t>12MHZ</a:t>
            </a:r>
            <a:r>
              <a:rPr lang="zh-CN" altLang="en-US" b="1" smtClean="0"/>
              <a:t>。  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方法：</a:t>
            </a:r>
            <a:r>
              <a:rPr lang="en-US" altLang="zh-CN" b="1" smtClean="0"/>
              <a:t>T1</a:t>
            </a:r>
            <a:r>
              <a:rPr lang="zh-CN" altLang="en-US" b="1" smtClean="0"/>
              <a:t>工作于方式 </a:t>
            </a:r>
            <a:r>
              <a:rPr lang="en-US" altLang="zh-CN" b="1" smtClean="0"/>
              <a:t>2 </a:t>
            </a:r>
            <a:r>
              <a:rPr lang="zh-CN" altLang="en-US" b="1" smtClean="0"/>
              <a:t>作波特率发生器，取</a:t>
            </a:r>
            <a:r>
              <a:rPr lang="en-US" altLang="zh-CN" b="1" smtClean="0"/>
              <a:t>SMOD</a:t>
            </a:r>
            <a:r>
              <a:rPr lang="zh-CN" altLang="en-US" b="1" smtClean="0"/>
              <a:t>＝</a:t>
            </a:r>
            <a:r>
              <a:rPr lang="en-US" altLang="zh-CN" b="1" smtClean="0"/>
              <a:t>0</a:t>
            </a:r>
            <a:r>
              <a:rPr lang="zh-CN" altLang="en-US" b="1" smtClean="0"/>
              <a:t>，</a:t>
            </a:r>
            <a:r>
              <a:rPr lang="en-US" altLang="zh-CN" b="1" smtClean="0"/>
              <a:t>T1</a:t>
            </a:r>
            <a:r>
              <a:rPr lang="zh-CN" altLang="en-US" b="1" smtClean="0"/>
              <a:t>的时间常数计算如下：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  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       波特率＝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  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smtClean="0"/>
              <a:t>1200</a:t>
            </a:r>
            <a:r>
              <a:rPr lang="zh-CN" altLang="en-US" b="1" smtClean="0"/>
              <a:t>＝</a:t>
            </a:r>
            <a:r>
              <a:rPr lang="en-US" altLang="zh-CN" b="1" smtClean="0"/>
              <a:t>(1/32)×12×10 /12(256-x)    </a:t>
            </a:r>
            <a:endParaRPr lang="en-US" altLang="zh-CN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smtClean="0"/>
              <a:t>      x</a:t>
            </a:r>
            <a:r>
              <a:rPr lang="zh-CN" altLang="en-US" b="1" smtClean="0"/>
              <a:t>＝</a:t>
            </a:r>
            <a:r>
              <a:rPr lang="en-US" altLang="zh-CN" b="1" smtClean="0"/>
              <a:t>230</a:t>
            </a:r>
            <a:r>
              <a:rPr lang="zh-CN" altLang="en-US" b="1" smtClean="0"/>
              <a:t>＝</a:t>
            </a:r>
            <a:r>
              <a:rPr lang="en-US" altLang="zh-CN" b="1" smtClean="0"/>
              <a:t>E6H  </a:t>
            </a:r>
            <a:endParaRPr lang="en-US" altLang="zh-CN" b="1" smtClean="0"/>
          </a:p>
        </p:txBody>
      </p:sp>
      <p:grpSp>
        <p:nvGrpSpPr>
          <p:cNvPr id="12291" name="Group 3"/>
          <p:cNvGrpSpPr/>
          <p:nvPr/>
        </p:nvGrpSpPr>
        <p:grpSpPr bwMode="auto">
          <a:xfrm>
            <a:off x="2268538" y="3068638"/>
            <a:ext cx="4248150" cy="1649412"/>
            <a:chOff x="1429" y="2160"/>
            <a:chExt cx="2676" cy="1039"/>
          </a:xfrm>
        </p:grpSpPr>
        <p:sp>
          <p:nvSpPr>
            <p:cNvPr id="12293" name="Text Box 4"/>
            <p:cNvSpPr txBox="1">
              <a:spLocks noChangeArrowheads="1"/>
            </p:cNvSpPr>
            <p:nvPr/>
          </p:nvSpPr>
          <p:spPr bwMode="auto">
            <a:xfrm>
              <a:off x="1429" y="2160"/>
              <a:ext cx="2676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b="1">
                  <a:latin typeface="宋体" pitchFamily="2" charset="-122"/>
                </a:rPr>
                <a:t>    </a:t>
              </a:r>
              <a:r>
                <a:rPr lang="en-US" altLang="zh-CN" sz="2800" b="1">
                  <a:latin typeface="宋体" pitchFamily="2" charset="-122"/>
                </a:rPr>
                <a:t>2</a:t>
              </a:r>
              <a:r>
                <a:rPr lang="en-US" altLang="zh-CN" sz="2800" b="1" baseline="30000">
                  <a:latin typeface="宋体" pitchFamily="2" charset="-122"/>
                </a:rPr>
                <a:t>SMOD</a:t>
              </a:r>
              <a:endParaRPr lang="en-US" altLang="zh-CN" sz="2800" b="1">
                <a:latin typeface="宋体" pitchFamily="2" charset="-122"/>
              </a:endParaRPr>
            </a:p>
            <a:p>
              <a:pPr algn="just" eaLnBrk="1" hangingPunct="1"/>
              <a:endParaRPr lang="en-US" altLang="zh-CN" sz="1800" b="1"/>
            </a:p>
          </p:txBody>
        </p:sp>
        <p:sp>
          <p:nvSpPr>
            <p:cNvPr id="12294" name="Text Box 5"/>
            <p:cNvSpPr txBox="1">
              <a:spLocks noChangeArrowheads="1"/>
            </p:cNvSpPr>
            <p:nvPr/>
          </p:nvSpPr>
          <p:spPr bwMode="auto">
            <a:xfrm>
              <a:off x="2608" y="2205"/>
              <a:ext cx="1441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3200" b="1">
                  <a:latin typeface="宋体" pitchFamily="2" charset="-122"/>
                </a:rPr>
                <a:t>   fosc</a:t>
              </a:r>
              <a:endParaRPr lang="en-US" altLang="zh-CN" sz="3200" b="1">
                <a:latin typeface="宋体" pitchFamily="2" charset="-122"/>
              </a:endParaRPr>
            </a:p>
            <a:p>
              <a:pPr algn="just" eaLnBrk="1" hangingPunct="1"/>
              <a:r>
                <a:rPr lang="en-US" altLang="zh-CN" sz="3200" b="1">
                  <a:latin typeface="宋体" pitchFamily="2" charset="-122"/>
                </a:rPr>
                <a:t>12(256-x)</a:t>
              </a:r>
              <a:endParaRPr lang="en-US" altLang="zh-CN" sz="3200" b="1"/>
            </a:p>
            <a:p>
              <a:pPr lvl="1" algn="just" eaLnBrk="1" hangingPunct="1"/>
              <a:endParaRPr lang="en-US" altLang="zh-CN" sz="3200" b="1"/>
            </a:p>
            <a:p>
              <a:pPr eaLnBrk="1" hangingPunct="1"/>
              <a:endParaRPr lang="en-US" altLang="zh-CN" sz="3200" b="1"/>
            </a:p>
          </p:txBody>
        </p:sp>
        <p:sp>
          <p:nvSpPr>
            <p:cNvPr id="12295" name="Text Box 6"/>
            <p:cNvSpPr txBox="1">
              <a:spLocks noChangeArrowheads="1"/>
            </p:cNvSpPr>
            <p:nvPr/>
          </p:nvSpPr>
          <p:spPr bwMode="auto">
            <a:xfrm>
              <a:off x="2252" y="2447"/>
              <a:ext cx="265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>
                  <a:latin typeface="宋体" pitchFamily="2" charset="-122"/>
                </a:rPr>
                <a:t>×</a:t>
              </a:r>
              <a:endParaRPr lang="en-US" altLang="zh-CN"/>
            </a:p>
          </p:txBody>
        </p:sp>
        <p:sp>
          <p:nvSpPr>
            <p:cNvPr id="12296" name="Line 7"/>
            <p:cNvSpPr>
              <a:spLocks noChangeShapeType="1"/>
            </p:cNvSpPr>
            <p:nvPr/>
          </p:nvSpPr>
          <p:spPr bwMode="auto">
            <a:xfrm>
              <a:off x="1841" y="2568"/>
              <a:ext cx="4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Rectangle 8"/>
            <p:cNvSpPr>
              <a:spLocks noChangeArrowheads="1"/>
            </p:cNvSpPr>
            <p:nvPr/>
          </p:nvSpPr>
          <p:spPr bwMode="auto">
            <a:xfrm>
              <a:off x="1927" y="2672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/>
                <a:t>32</a:t>
              </a:r>
              <a:endParaRPr lang="en-US" altLang="zh-CN" sz="2800" b="1"/>
            </a:p>
          </p:txBody>
        </p:sp>
        <p:sp>
          <p:nvSpPr>
            <p:cNvPr id="12298" name="Line 9"/>
            <p:cNvSpPr>
              <a:spLocks noChangeShapeType="1"/>
            </p:cNvSpPr>
            <p:nvPr/>
          </p:nvSpPr>
          <p:spPr bwMode="auto">
            <a:xfrm>
              <a:off x="2699" y="2568"/>
              <a:ext cx="1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292" name="Text Box 10"/>
          <p:cNvSpPr txBox="1">
            <a:spLocks noChangeArrowheads="1"/>
          </p:cNvSpPr>
          <p:nvPr/>
        </p:nvSpPr>
        <p:spPr bwMode="auto">
          <a:xfrm>
            <a:off x="4211638" y="4437063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6</a:t>
            </a:r>
            <a:endParaRPr lang="en-US" altLang="zh-CN" sz="200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400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solidFill>
                  <a:schemeClr val="tx2"/>
                </a:solidFill>
              </a:rPr>
              <a:t>发送程序：</a:t>
            </a:r>
            <a:r>
              <a:rPr lang="zh-CN" altLang="en-US" sz="2400" b="1" dirty="0" smtClean="0"/>
              <a:t>  </a:t>
            </a:r>
            <a:endParaRPr lang="zh-CN" altLang="en-US" sz="2400" b="1" dirty="0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      </a:t>
            </a:r>
            <a:r>
              <a:rPr lang="en-US" altLang="zh-CN" sz="2400" b="1" dirty="0" smtClean="0"/>
              <a:t>ORG       0000H               </a:t>
            </a: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     MOV   TMOD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#20H   </a:t>
            </a:r>
            <a:r>
              <a:rPr lang="zh-CN" altLang="en-US" sz="2400" b="1" dirty="0" smtClean="0"/>
              <a:t>；设置波特率，</a:t>
            </a:r>
            <a:r>
              <a:rPr lang="en-US" altLang="zh-CN" sz="2400" b="1" dirty="0" smtClean="0"/>
              <a:t>T1</a:t>
            </a:r>
            <a:r>
              <a:rPr lang="zh-CN" altLang="en-US" sz="2400" b="1" dirty="0" smtClean="0"/>
              <a:t>方式</a:t>
            </a:r>
            <a:r>
              <a:rPr lang="en-US" altLang="zh-CN" sz="2400" b="1" dirty="0" smtClean="0"/>
              <a:t>2  </a:t>
            </a: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     MOV   TH1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#0E6H     </a:t>
            </a: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     MOV   TL1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#0E6H      </a:t>
            </a:r>
            <a:r>
              <a:rPr lang="zh-CN" altLang="en-US" sz="2400" b="1" dirty="0" smtClean="0"/>
              <a:t>；</a:t>
            </a:r>
            <a:r>
              <a:rPr lang="en-US" altLang="zh-CN" sz="2400" b="1" dirty="0" smtClean="0"/>
              <a:t>T1</a:t>
            </a:r>
            <a:r>
              <a:rPr lang="zh-CN" altLang="en-US" sz="2400" b="1" dirty="0" smtClean="0"/>
              <a:t>时间常数  </a:t>
            </a:r>
            <a:endParaRPr lang="zh-CN" altLang="en-US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      </a:t>
            </a:r>
            <a:r>
              <a:rPr lang="en-US" altLang="zh-CN" sz="2400" b="1" dirty="0" smtClean="0"/>
              <a:t>SETB   TR1                     </a:t>
            </a:r>
            <a:r>
              <a:rPr lang="zh-CN" altLang="en-US" sz="2400" b="1" dirty="0" smtClean="0"/>
              <a:t>；启动</a:t>
            </a:r>
            <a:r>
              <a:rPr lang="en-US" altLang="zh-CN" sz="2400" b="1" dirty="0" smtClean="0"/>
              <a:t>T1  </a:t>
            </a: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     MOV   SCON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#40H    </a:t>
            </a:r>
            <a:r>
              <a:rPr lang="zh-CN" altLang="en-US" sz="2400" b="1" dirty="0" smtClean="0"/>
              <a:t>；串行口工作于方式</a:t>
            </a:r>
            <a:r>
              <a:rPr lang="en-US" altLang="zh-CN" sz="2400" b="1" dirty="0" smtClean="0"/>
              <a:t>1  </a:t>
            </a: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     MOV   R0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#20H          </a:t>
            </a:r>
            <a:r>
              <a:rPr lang="zh-CN" altLang="en-US" sz="2400" b="1" dirty="0" smtClean="0"/>
              <a:t>；</a:t>
            </a:r>
            <a:r>
              <a:rPr lang="en-US" altLang="zh-CN" sz="2400" b="1" dirty="0" smtClean="0"/>
              <a:t>R0</a:t>
            </a:r>
            <a:r>
              <a:rPr lang="zh-CN" altLang="en-US" sz="2400" b="1" dirty="0" smtClean="0"/>
              <a:t>指发送缓冲区首    </a:t>
            </a:r>
            <a:endParaRPr lang="zh-CN" altLang="en-US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      </a:t>
            </a:r>
            <a:r>
              <a:rPr lang="en-US" altLang="zh-CN" sz="2400" b="1" dirty="0" smtClean="0"/>
              <a:t>MOV   R7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#32            </a:t>
            </a:r>
            <a:r>
              <a:rPr lang="zh-CN" altLang="en-US" sz="2400" b="1" dirty="0" smtClean="0"/>
              <a:t>；</a:t>
            </a:r>
            <a:r>
              <a:rPr lang="en-US" altLang="zh-CN" sz="2400" b="1" dirty="0" smtClean="0"/>
              <a:t>R7</a:t>
            </a:r>
            <a:r>
              <a:rPr lang="zh-CN" altLang="en-US" sz="2400" b="1" dirty="0" smtClean="0"/>
              <a:t>作发送数据计数</a:t>
            </a:r>
            <a:endParaRPr lang="zh-CN" altLang="en-US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LOP:  </a:t>
            </a:r>
            <a:r>
              <a:rPr lang="en-US" altLang="zh-CN" sz="2400" b="1" dirty="0">
                <a:solidFill>
                  <a:srgbClr val="FFC000"/>
                </a:solidFill>
              </a:rPr>
              <a:t>MOV   A</a:t>
            </a:r>
            <a:r>
              <a:rPr lang="zh-CN" altLang="en-US" sz="2400" b="1" dirty="0">
                <a:solidFill>
                  <a:srgbClr val="FFC000"/>
                </a:solidFill>
              </a:rPr>
              <a:t>，＠</a:t>
            </a:r>
            <a:r>
              <a:rPr lang="en-US" altLang="zh-CN" sz="2400" b="1" dirty="0">
                <a:solidFill>
                  <a:srgbClr val="FFC000"/>
                </a:solidFill>
              </a:rPr>
              <a:t>R0      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     </a:t>
            </a:r>
            <a:r>
              <a:rPr lang="zh-CN" altLang="en-US" sz="2400" b="1" dirty="0" smtClean="0"/>
              <a:t>；取数据  </a:t>
            </a: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 smtClean="0"/>
              <a:t>		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MOV  SBUF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，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A           </a:t>
            </a:r>
            <a:r>
              <a:rPr lang="en-US" altLang="zh-CN" sz="2400" b="1" dirty="0" smtClean="0"/>
              <a:t>;  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发送数据 </a:t>
            </a:r>
            <a:endParaRPr lang="zh-CN" altLang="en-US" sz="2400" b="1" dirty="0" smtClean="0">
              <a:solidFill>
                <a:srgbClr val="FFC000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     </a:t>
            </a:r>
            <a:r>
              <a:rPr lang="en-US" altLang="zh-CN" sz="2400" b="1" dirty="0" smtClean="0"/>
              <a:t>JNB   TI</a:t>
            </a:r>
            <a:r>
              <a:rPr lang="zh-CN" altLang="en-US" sz="2400" b="1" dirty="0" smtClean="0"/>
              <a:t>， ＄                  ；一帧未发完继续查询  </a:t>
            </a:r>
            <a:endParaRPr lang="zh-CN" altLang="en-US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     </a:t>
            </a:r>
            <a:r>
              <a:rPr lang="en-US" altLang="zh-CN" sz="2400" b="1" dirty="0" smtClean="0"/>
              <a:t>CLR   TI                          </a:t>
            </a:r>
            <a:r>
              <a:rPr lang="zh-CN" altLang="en-US" sz="2400" b="1" dirty="0" smtClean="0"/>
              <a:t>；一帧发完清</a:t>
            </a:r>
            <a:r>
              <a:rPr lang="en-US" altLang="zh-CN" sz="2400" b="1" dirty="0" smtClean="0"/>
              <a:t>TI</a:t>
            </a: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/>
              <a:t>          </a:t>
            </a:r>
            <a:r>
              <a:rPr lang="en-US" altLang="zh-CN" sz="2400" b="1" dirty="0" smtClean="0"/>
              <a:t>INC   R0  </a:t>
            </a: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    DJNZ   R7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LOP          </a:t>
            </a:r>
            <a:r>
              <a:rPr lang="zh-CN" altLang="en-US" sz="2400" b="1" dirty="0" smtClean="0"/>
              <a:t>；数据块未发完继续    </a:t>
            </a:r>
            <a:endParaRPr lang="zh-CN" altLang="en-US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     </a:t>
            </a:r>
            <a:r>
              <a:rPr lang="en-US" altLang="zh-CN" sz="2400" b="1" dirty="0" smtClean="0"/>
              <a:t>SJMP   </a:t>
            </a:r>
            <a:r>
              <a:rPr lang="zh-CN" altLang="en-US" sz="2400" b="1" dirty="0" smtClean="0"/>
              <a:t>＄       </a:t>
            </a:r>
            <a:endParaRPr lang="zh-CN" altLang="en-US" sz="2400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572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036496" cy="6858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chemeClr val="tx2"/>
                </a:solidFill>
              </a:rPr>
              <a:t>接收程序：</a:t>
            </a:r>
            <a:r>
              <a:rPr lang="zh-CN" altLang="en-US" sz="2400" b="1" dirty="0" smtClean="0"/>
              <a:t>  </a:t>
            </a:r>
            <a:endParaRPr lang="zh-CN" altLang="en-US" sz="2400" b="1" dirty="0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  </a:t>
            </a: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ORG   0000H   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	 MOV   TMOD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#20H   </a:t>
            </a:r>
            <a:r>
              <a:rPr lang="zh-CN" altLang="en-US" sz="2400" b="1" dirty="0" smtClean="0"/>
              <a:t>；设置波特率   </a:t>
            </a:r>
            <a:endParaRPr lang="zh-CN" altLang="en-US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</a:t>
            </a: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MOV   TH1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#0E6H   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	 MOV   TL1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#0E6H   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	 SETB   TR1                      </a:t>
            </a:r>
            <a:r>
              <a:rPr lang="zh-CN" altLang="en-US" sz="2400" b="1" dirty="0" smtClean="0"/>
              <a:t>；初始化</a:t>
            </a:r>
            <a:r>
              <a:rPr lang="en-US" altLang="zh-CN" sz="2400" b="1" dirty="0" smtClean="0"/>
              <a:t>T1</a:t>
            </a:r>
            <a:r>
              <a:rPr lang="zh-CN" altLang="en-US" sz="2400" b="1" dirty="0" smtClean="0"/>
              <a:t>， 并启动</a:t>
            </a:r>
            <a:r>
              <a:rPr lang="en-US" altLang="zh-CN" sz="2400" b="1" dirty="0" smtClean="0"/>
              <a:t>T1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	 MOV   SCON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#50H     </a:t>
            </a:r>
            <a:r>
              <a:rPr lang="zh-CN" altLang="en-US" sz="2400" b="1" dirty="0" smtClean="0"/>
              <a:t>；串行方式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，允许接收  </a:t>
            </a:r>
            <a:endParaRPr lang="zh-CN" altLang="en-US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 </a:t>
            </a:r>
            <a:r>
              <a:rPr lang="en-US" altLang="zh-CN" sz="2400" b="1" dirty="0" smtClean="0"/>
              <a:t>	 MOV   R0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#20H   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	 MOV   R7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#32   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LOP</a:t>
            </a:r>
            <a:r>
              <a:rPr lang="zh-CN" altLang="en-US" sz="2400" b="1" dirty="0" smtClean="0"/>
              <a:t>：</a:t>
            </a:r>
            <a:r>
              <a:rPr lang="en-US" altLang="zh-CN" sz="2400" b="1" dirty="0" smtClean="0"/>
              <a:t>JNB   RI</a:t>
            </a:r>
            <a:r>
              <a:rPr lang="zh-CN" altLang="en-US" sz="2400" b="1" dirty="0" smtClean="0"/>
              <a:t>， ＄       </a:t>
            </a:r>
            <a:r>
              <a:rPr lang="en-US" altLang="zh-CN" sz="2400" b="1" dirty="0" smtClean="0"/>
              <a:t>	   </a:t>
            </a:r>
            <a:r>
              <a:rPr lang="zh-CN" altLang="en-US" sz="2400" b="1" dirty="0" smtClean="0"/>
              <a:t>    ；一帧收完</a:t>
            </a:r>
            <a:r>
              <a:rPr lang="en-US" altLang="zh-CN" sz="2400" b="1" dirty="0" smtClean="0"/>
              <a:t>?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	 CLR   RI                          </a:t>
            </a:r>
            <a:r>
              <a:rPr lang="zh-CN" altLang="en-US" sz="2400" b="1" dirty="0" smtClean="0"/>
              <a:t>；收完清</a:t>
            </a:r>
            <a:r>
              <a:rPr lang="en-US" altLang="zh-CN" sz="2400" b="1" dirty="0" smtClean="0"/>
              <a:t>RI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	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MOV   A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， 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SBUF           </a:t>
            </a:r>
            <a:r>
              <a:rPr lang="zh-CN" altLang="en-US" sz="2400" b="1" dirty="0" smtClean="0"/>
              <a:t>；接收数据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C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    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	MOV  @R0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，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A  </a:t>
            </a:r>
            <a:r>
              <a:rPr lang="en-US" altLang="zh-CN" sz="2400" b="1" dirty="0" smtClean="0"/>
              <a:t>             ; </a:t>
            </a:r>
            <a:r>
              <a:rPr lang="zh-CN" altLang="en-US" sz="2400" b="1" dirty="0" smtClean="0"/>
              <a:t>将数据读入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     </a:t>
            </a: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INC   R0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	DJNZ   R7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LOP     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/>
              <a:t>      	SJMP   </a:t>
            </a:r>
            <a:r>
              <a:rPr lang="zh-CN" altLang="en-US" sz="2400" b="1" dirty="0" smtClean="0"/>
              <a:t>＄     </a:t>
            </a:r>
            <a:endParaRPr lang="zh-CN" altLang="en-US" sz="2400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387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051050" y="3322638"/>
            <a:ext cx="4572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 sz="2000">
              <a:solidFill>
                <a:schemeClr val="bg2"/>
              </a:solidFill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755650" y="2713038"/>
            <a:ext cx="1371600" cy="2514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endParaRPr lang="zh-CN" altLang="zh-CN" sz="2000" b="1">
              <a:solidFill>
                <a:schemeClr val="bg2"/>
              </a:solidFill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187450" y="3068638"/>
            <a:ext cx="936625" cy="398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bg2"/>
                </a:solidFill>
              </a:rPr>
              <a:t>RXD</a:t>
            </a:r>
            <a:endParaRPr lang="en-US" altLang="zh-CN" sz="2000" b="1">
              <a:solidFill>
                <a:schemeClr val="bg2"/>
              </a:solidFill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971550" y="2708275"/>
            <a:ext cx="1075690" cy="398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bg2"/>
                </a:solidFill>
              </a:rPr>
              <a:t>89C51</a:t>
            </a:r>
            <a:endParaRPr lang="en-US" altLang="zh-CN" sz="2000" b="1">
              <a:solidFill>
                <a:schemeClr val="bg2"/>
              </a:solidFill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87450" y="3716338"/>
            <a:ext cx="863600" cy="39878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bg2"/>
                </a:solidFill>
              </a:rPr>
              <a:t>TXD</a:t>
            </a:r>
            <a:endParaRPr lang="en-US" altLang="zh-CN" sz="2000" b="1">
              <a:solidFill>
                <a:schemeClr val="bg2"/>
              </a:solidFill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258888" y="4652963"/>
            <a:ext cx="828675" cy="39878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bg2"/>
                </a:solidFill>
              </a:rPr>
              <a:t>P1.0</a:t>
            </a:r>
            <a:endParaRPr lang="en-US" altLang="zh-CN" sz="2000" b="1">
              <a:solidFill>
                <a:schemeClr val="bg2"/>
              </a:solidFill>
            </a:endParaRP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2127250" y="484663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69" name="AutoShape 9"/>
          <p:cNvSpPr>
            <a:spLocks noChangeArrowheads="1"/>
          </p:cNvSpPr>
          <p:nvPr/>
        </p:nvSpPr>
        <p:spPr bwMode="auto">
          <a:xfrm rot="5400000">
            <a:off x="2574131" y="4683919"/>
            <a:ext cx="477838" cy="3048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2986088" y="4618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2986088" y="48466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3290888" y="4846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3138488" y="52276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395288" y="346075"/>
            <a:ext cx="810101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CN" altLang="en-US" sz="3200" b="1">
                <a:latin typeface="宋体" pitchFamily="2" charset="-122"/>
              </a:rPr>
              <a:t>例</a:t>
            </a:r>
            <a:r>
              <a:rPr lang="en-US" altLang="zh-CN" sz="3200" b="1">
                <a:latin typeface="宋体" pitchFamily="2" charset="-122"/>
              </a:rPr>
              <a:t>8-2 </a:t>
            </a:r>
            <a:r>
              <a:rPr lang="zh-CN" altLang="en-US" sz="3200" b="1">
                <a:latin typeface="宋体" pitchFamily="2" charset="-122"/>
              </a:rPr>
              <a:t>接线如图，编一个自发自收程序，检查单片机的串行口是否完好，</a:t>
            </a:r>
            <a:r>
              <a:rPr lang="en-US" altLang="zh-CN" sz="3200" b="1">
                <a:latin typeface="宋体" pitchFamily="2" charset="-122"/>
              </a:rPr>
              <a:t>f=12MHz</a:t>
            </a:r>
            <a:r>
              <a:rPr lang="zh-CN" altLang="en-US" sz="3200" b="1">
                <a:latin typeface="宋体" pitchFamily="2" charset="-122"/>
              </a:rPr>
              <a:t>，波特率＝</a:t>
            </a:r>
            <a:r>
              <a:rPr lang="en-US" altLang="zh-CN" sz="3200" b="1">
                <a:latin typeface="宋体" pitchFamily="2" charset="-122"/>
              </a:rPr>
              <a:t>600</a:t>
            </a:r>
            <a:r>
              <a:rPr lang="zh-CN" altLang="en-US" sz="3200" b="1">
                <a:latin typeface="宋体" pitchFamily="2" charset="-122"/>
              </a:rPr>
              <a:t>，取</a:t>
            </a:r>
            <a:r>
              <a:rPr lang="en-US" altLang="zh-CN" sz="3200" b="1">
                <a:latin typeface="宋体" pitchFamily="2" charset="-122"/>
              </a:rPr>
              <a:t>SMOD</a:t>
            </a:r>
            <a:r>
              <a:rPr lang="zh-CN" altLang="en-US" sz="3200" b="1">
                <a:latin typeface="宋体" pitchFamily="2" charset="-122"/>
              </a:rPr>
              <a:t>＝</a:t>
            </a:r>
            <a:r>
              <a:rPr lang="en-US" altLang="zh-CN" sz="3200" b="1">
                <a:latin typeface="宋体" pitchFamily="2" charset="-122"/>
              </a:rPr>
              <a:t>0</a:t>
            </a:r>
            <a:r>
              <a:rPr lang="zh-CN" altLang="en-US" sz="3200" b="1">
                <a:latin typeface="宋体" pitchFamily="2" charset="-122"/>
              </a:rPr>
              <a:t>。</a:t>
            </a:r>
            <a:endParaRPr lang="zh-CN" altLang="en-US" sz="3200" b="1" baseline="-25000">
              <a:latin typeface="宋体" pitchFamily="2" charset="-122"/>
            </a:endParaRPr>
          </a:p>
        </p:txBody>
      </p:sp>
      <p:sp>
        <p:nvSpPr>
          <p:cNvPr id="178191" name="Text Box 15"/>
          <p:cNvSpPr txBox="1">
            <a:spLocks noChangeArrowheads="1"/>
          </p:cNvSpPr>
          <p:nvPr/>
        </p:nvSpPr>
        <p:spPr bwMode="auto">
          <a:xfrm>
            <a:off x="3657600" y="2819400"/>
            <a:ext cx="4800600" cy="178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/>
              <a:t>解：依据公式</a:t>
            </a:r>
            <a:endParaRPr lang="zh-CN" altLang="en-US" sz="2000" b="1"/>
          </a:p>
          <a:p>
            <a:pPr eaLnBrk="1" hangingPunct="1">
              <a:spcBef>
                <a:spcPct val="50000"/>
              </a:spcBef>
            </a:pPr>
            <a:r>
              <a:rPr lang="zh-CN" altLang="en-US" sz="2000" b="1"/>
              <a:t>	波特率＝</a:t>
            </a:r>
            <a:endParaRPr lang="zh-CN" altLang="en-US" sz="2000" b="1"/>
          </a:p>
          <a:p>
            <a:pPr eaLnBrk="1" hangingPunct="1">
              <a:spcBef>
                <a:spcPct val="50000"/>
              </a:spcBef>
            </a:pPr>
            <a:r>
              <a:rPr lang="zh-CN" altLang="en-US" sz="2000" b="1"/>
              <a:t>            </a:t>
            </a:r>
            <a:endParaRPr lang="zh-CN" altLang="en-US" sz="2000" b="1"/>
          </a:p>
          <a:p>
            <a:pPr eaLnBrk="1" hangingPunct="1">
              <a:spcBef>
                <a:spcPct val="50000"/>
              </a:spcBef>
            </a:pPr>
            <a:r>
              <a:rPr lang="zh-CN" altLang="en-US" sz="2000" b="1"/>
              <a:t>            求得 </a:t>
            </a:r>
            <a:endParaRPr lang="zh-CN" altLang="en-US" sz="2000" b="1"/>
          </a:p>
        </p:txBody>
      </p:sp>
      <p:graphicFrame>
        <p:nvGraphicFramePr>
          <p:cNvPr id="178192" name="Object 16"/>
          <p:cNvGraphicFramePr>
            <a:graphicFrameLocks noChangeAspect="1"/>
          </p:cNvGraphicFramePr>
          <p:nvPr/>
        </p:nvGraphicFramePr>
        <p:xfrm>
          <a:off x="5943600" y="3109913"/>
          <a:ext cx="24384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Equation" r:id="rId1" imgW="1054100" imgH="419100" progId="Equation.3">
                  <p:embed/>
                </p:oleObj>
              </mc:Choice>
              <mc:Fallback>
                <p:oleObj name="Equation" r:id="rId1" imgW="1054100" imgH="4191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109913"/>
                        <a:ext cx="2438400" cy="9620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3" name="Object 17"/>
          <p:cNvGraphicFramePr>
            <a:graphicFrameLocks noChangeAspect="1"/>
          </p:cNvGraphicFramePr>
          <p:nvPr/>
        </p:nvGraphicFramePr>
        <p:xfrm>
          <a:off x="5334000" y="4419600"/>
          <a:ext cx="266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Equation" r:id="rId3" imgW="989965" imgH="177800" progId="Equation.3">
                  <p:embed/>
                </p:oleObj>
              </mc:Choice>
              <mc:Fallback>
                <p:oleObj name="Equation" r:id="rId3" imgW="989965" imgH="177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419600"/>
                        <a:ext cx="2667000" cy="4572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advTm="11119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819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79438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b="1" smtClean="0"/>
              <a:t>汇编语言编程</a:t>
            </a:r>
            <a:endParaRPr lang="zh-CN" altLang="en-US" sz="2800" b="1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6962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	        MOV     TMOD,#20H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		  MOV      TH1, #0CCH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		  MOV      TL1, #0CCH      ; </a:t>
            </a:r>
            <a:r>
              <a:rPr lang="zh-CN" altLang="en-US" sz="2400" b="1" smtClean="0"/>
              <a:t>设定波特率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/>
              <a:t>		  </a:t>
            </a:r>
            <a:r>
              <a:rPr lang="en-US" altLang="zh-CN" sz="2400" b="1" smtClean="0"/>
              <a:t>SETB     TR1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		  MOV      SCON, #50H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ABC:  CLR       TI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       MOV       P1, #0FEH        ; LED</a:t>
            </a:r>
            <a:r>
              <a:rPr lang="zh-CN" altLang="en-US" sz="2400" b="1" smtClean="0"/>
              <a:t>灭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ACALL   DAY                  ; </a:t>
            </a:r>
            <a:r>
              <a:rPr lang="zh-CN" altLang="en-US" sz="2400" b="1" smtClean="0"/>
              <a:t>延时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/>
              <a:t>	       </a:t>
            </a:r>
            <a:r>
              <a:rPr lang="en-US" altLang="zh-CN" sz="2400" b="1" smtClean="0"/>
              <a:t>MOV        A, #0FFH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       MOV       SBUF, A         ; </a:t>
            </a:r>
            <a:r>
              <a:rPr lang="zh-CN" altLang="en-US" sz="2400" b="1" smtClean="0"/>
              <a:t>发送数据</a:t>
            </a:r>
            <a:r>
              <a:rPr lang="en-US" altLang="zh-CN" sz="2400" b="1" smtClean="0"/>
              <a:t>FFH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		  JNB        RI, $                ;RI = 0</a:t>
            </a:r>
            <a:r>
              <a:rPr lang="zh-CN" altLang="en-US" sz="2400" b="1" smtClean="0"/>
              <a:t>等待 </a:t>
            </a:r>
            <a:endParaRPr lang="zh-CN" altLang="en-US" sz="24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69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685800" y="152400"/>
            <a:ext cx="8458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     	  CLR        RI                  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		  MOV       A, SBUF         ; </a:t>
            </a:r>
            <a:r>
              <a:rPr lang="zh-CN" altLang="en-US" sz="2800" b="1">
                <a:latin typeface="Arial" panose="02080604020202020204" pitchFamily="34" charset="0"/>
              </a:rPr>
              <a:t>接收数据，</a:t>
            </a:r>
            <a:r>
              <a:rPr lang="en-US" altLang="zh-CN" sz="2800" b="1">
                <a:latin typeface="Arial" panose="02080604020202020204" pitchFamily="34" charset="0"/>
              </a:rPr>
              <a:t>A=FFH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	        MOV       P1, A              ; </a:t>
            </a:r>
            <a:r>
              <a:rPr lang="zh-CN" altLang="en-US" sz="2800" b="1">
                <a:latin typeface="Arial" panose="02080604020202020204" pitchFamily="34" charset="0"/>
              </a:rPr>
              <a:t>灯亮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	  </a:t>
            </a:r>
            <a:r>
              <a:rPr lang="en-US" altLang="zh-CN" sz="2800" b="1">
                <a:latin typeface="Arial" panose="02080604020202020204" pitchFamily="34" charset="0"/>
              </a:rPr>
              <a:t>JNB        TI, $  	    	    ;TI = 0 </a:t>
            </a:r>
            <a:r>
              <a:rPr lang="zh-CN" altLang="en-US" sz="2800" b="1">
                <a:latin typeface="Arial" panose="02080604020202020204" pitchFamily="34" charset="0"/>
              </a:rPr>
              <a:t>等待 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	  </a:t>
            </a:r>
            <a:r>
              <a:rPr lang="en-US" altLang="zh-CN" sz="2800" b="1">
                <a:latin typeface="Arial" panose="02080604020202020204" pitchFamily="34" charset="0"/>
              </a:rPr>
              <a:t>ACALL   DAY                ; </a:t>
            </a:r>
            <a:r>
              <a:rPr lang="zh-CN" altLang="en-US" sz="2800" b="1">
                <a:latin typeface="Arial" panose="02080604020202020204" pitchFamily="34" charset="0"/>
              </a:rPr>
              <a:t>延时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	  </a:t>
            </a:r>
            <a:r>
              <a:rPr lang="en-US" altLang="zh-CN" sz="2800" b="1">
                <a:latin typeface="Arial" panose="02080604020202020204" pitchFamily="34" charset="0"/>
              </a:rPr>
              <a:t>SJMP     ABC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DAY:   MOV      R0, #0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DAL:   MOV      R1, #0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		  DJNZ      R1, $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           DJNZ      R0, DAL 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  		  RET </a:t>
            </a:r>
            <a:endParaRPr lang="en-US" altLang="zh-CN" sz="2800" b="1">
              <a:latin typeface="Arial" panose="02080604020202020204" pitchFamily="34" charset="0"/>
            </a:endParaRP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533400" y="57912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宋体" pitchFamily="2" charset="-122"/>
              </a:rPr>
              <a:t>如果发送接收正确，可观察到</a:t>
            </a:r>
            <a:r>
              <a:rPr lang="en-US" altLang="zh-CN" b="1">
                <a:latin typeface="宋体" pitchFamily="2" charset="-122"/>
              </a:rPr>
              <a:t>P1.0</a:t>
            </a:r>
            <a:r>
              <a:rPr lang="zh-CN" altLang="en-US" b="1">
                <a:latin typeface="宋体" pitchFamily="2" charset="-122"/>
              </a:rPr>
              <a:t>接的发光二极管闪亮。 </a:t>
            </a:r>
            <a:endParaRPr lang="zh-CN" altLang="en-US" b="1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4056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022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ChangeArrowheads="1"/>
          </p:cNvSpPr>
          <p:nvPr/>
        </p:nvSpPr>
        <p:spPr bwMode="auto">
          <a:xfrm>
            <a:off x="227013" y="192088"/>
            <a:ext cx="8305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例</a:t>
            </a:r>
            <a:r>
              <a:rPr lang="en-US" altLang="zh-CN" sz="3600" b="1">
                <a:solidFill>
                  <a:srgbClr val="CCFFCC"/>
                </a:solidFill>
              </a:rPr>
              <a:t>8-4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  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利用串行通信方式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0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，扩展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I/O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接口。接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8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个数码管，使内部数据存储器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58H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～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5FH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单元的内容依次显示在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8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个数码管上。已知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58H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～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5FH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单元的内容为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0XH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。</a:t>
            </a:r>
            <a:endParaRPr lang="zh-CN" altLang="en-US" sz="3600" b="1" baseline="-25000">
              <a:solidFill>
                <a:srgbClr val="CCFFCC"/>
              </a:solidFill>
              <a:latin typeface="宋体" pitchFamily="2" charset="-122"/>
            </a:endParaRPr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588" y="2708275"/>
            <a:ext cx="8077200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zh-CN" sz="3200" b="1"/>
              <a:t>  </a:t>
            </a:r>
            <a:r>
              <a:rPr lang="zh-CN" altLang="en-US" sz="3200" b="1">
                <a:solidFill>
                  <a:schemeClr val="tx2"/>
                </a:solidFill>
              </a:rPr>
              <a:t>分析</a:t>
            </a:r>
            <a:r>
              <a:rPr lang="zh-CN" altLang="en-US" sz="3200" b="1"/>
              <a:t>  由于</a:t>
            </a:r>
            <a:r>
              <a:rPr lang="en-US" altLang="zh-CN" sz="3200" b="1"/>
              <a:t>TXD</a:t>
            </a:r>
            <a:r>
              <a:rPr lang="zh-CN" altLang="en-US" sz="3200" b="1"/>
              <a:t>，</a:t>
            </a:r>
            <a:r>
              <a:rPr lang="en-US" altLang="zh-CN" sz="3200" b="1"/>
              <a:t>RXD</a:t>
            </a:r>
            <a:r>
              <a:rPr lang="zh-CN" altLang="en-US" sz="3200" b="1"/>
              <a:t>运行在工作方式 </a:t>
            </a:r>
            <a:r>
              <a:rPr lang="en-US" altLang="zh-CN" sz="3200" b="1"/>
              <a:t>0</a:t>
            </a:r>
            <a:r>
              <a:rPr lang="zh-CN" altLang="en-US" sz="3200" b="1"/>
              <a:t>时，可方便的连接串入并移出位寄存器</a:t>
            </a:r>
            <a:r>
              <a:rPr lang="en-US" altLang="zh-CN" sz="3200" b="1"/>
              <a:t>74LS164</a:t>
            </a:r>
            <a:r>
              <a:rPr lang="zh-CN" altLang="en-US" sz="3200" b="1"/>
              <a:t>，</a:t>
            </a:r>
            <a:r>
              <a:rPr lang="en-US" altLang="zh-CN" sz="3200" b="1"/>
              <a:t>TXD</a:t>
            </a:r>
            <a:r>
              <a:rPr lang="zh-CN" altLang="en-US" sz="3200" b="1"/>
              <a:t>发送移位脉冲，</a:t>
            </a:r>
            <a:r>
              <a:rPr lang="en-US" altLang="zh-CN" sz="3200" b="1"/>
              <a:t>RXD</a:t>
            </a:r>
            <a:r>
              <a:rPr lang="zh-CN" altLang="en-US" sz="3200" b="1"/>
              <a:t>发送数据，</a:t>
            </a:r>
            <a:r>
              <a:rPr lang="en-US" altLang="zh-CN" sz="3200" b="1"/>
              <a:t>P3.3</a:t>
            </a:r>
            <a:r>
              <a:rPr lang="zh-CN" altLang="en-US" sz="3200" b="1"/>
              <a:t>用于显示器的输入控制，通过</a:t>
            </a:r>
            <a:r>
              <a:rPr lang="en-US" altLang="zh-CN" sz="3200" b="1"/>
              <a:t>74LS164</a:t>
            </a:r>
            <a:r>
              <a:rPr lang="zh-CN" altLang="en-US" sz="3200" b="1"/>
              <a:t>接</a:t>
            </a:r>
            <a:r>
              <a:rPr lang="en-US" altLang="zh-CN" sz="3200" b="1"/>
              <a:t>8</a:t>
            </a:r>
            <a:r>
              <a:rPr lang="zh-CN" altLang="en-US" sz="3200" b="1"/>
              <a:t>个数码管，电路如下图所示。</a:t>
            </a:r>
            <a:endParaRPr lang="zh-CN" altLang="en-US" sz="32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84845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9336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3298" grpId="0" autoUpdateAnimBg="0"/>
      <p:bldP spid="18329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73038" y="223838"/>
            <a:ext cx="8839200" cy="59340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grpSp>
        <p:nvGrpSpPr>
          <p:cNvPr id="19459" name="Group 3"/>
          <p:cNvGrpSpPr/>
          <p:nvPr/>
        </p:nvGrpSpPr>
        <p:grpSpPr bwMode="auto">
          <a:xfrm>
            <a:off x="250825" y="476250"/>
            <a:ext cx="8610600" cy="5562600"/>
            <a:chOff x="192" y="288"/>
            <a:chExt cx="5424" cy="3504"/>
          </a:xfrm>
        </p:grpSpPr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1344" y="2784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</a:rPr>
                <a:t>Ω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graphicFrame>
          <p:nvGraphicFramePr>
            <p:cNvPr id="19461" name="Object 5"/>
            <p:cNvGraphicFramePr>
              <a:graphicFrameLocks noChangeAspect="1"/>
            </p:cNvGraphicFramePr>
            <p:nvPr/>
          </p:nvGraphicFramePr>
          <p:xfrm>
            <a:off x="192" y="288"/>
            <a:ext cx="5424" cy="3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2" name="VISIO" r:id="rId1" imgW="4419600" imgH="2486025" progId="Visio.Drawing.6">
                    <p:embed/>
                  </p:oleObj>
                </mc:Choice>
                <mc:Fallback>
                  <p:oleObj name="VISIO" r:id="rId1" imgW="4419600" imgH="2486025" progId="Visio.Drawing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88"/>
                          <a:ext cx="5424" cy="350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462" name="Group 6"/>
            <p:cNvGrpSpPr/>
            <p:nvPr/>
          </p:nvGrpSpPr>
          <p:grpSpPr bwMode="auto">
            <a:xfrm>
              <a:off x="1330" y="1872"/>
              <a:ext cx="384" cy="231"/>
              <a:chOff x="1462" y="1872"/>
              <a:chExt cx="375" cy="222"/>
            </a:xfrm>
          </p:grpSpPr>
          <p:sp>
            <p:nvSpPr>
              <p:cNvPr id="19464" name="Rectangle 7"/>
              <p:cNvSpPr>
                <a:spLocks noChangeArrowheads="1"/>
              </p:cNvSpPr>
              <p:nvPr/>
            </p:nvSpPr>
            <p:spPr bwMode="auto">
              <a:xfrm>
                <a:off x="1462" y="1872"/>
                <a:ext cx="288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00">
                    <a:solidFill>
                      <a:schemeClr val="bg2"/>
                    </a:solidFill>
                  </a:rPr>
                  <a:t>Ω</a:t>
                </a:r>
                <a:r>
                  <a:rPr lang="en-US" altLang="zh-CN" sz="1800"/>
                  <a:t> </a:t>
                </a:r>
                <a:endParaRPr lang="en-US" altLang="zh-CN" sz="1800"/>
              </a:p>
            </p:txBody>
          </p:sp>
          <p:sp>
            <p:nvSpPr>
              <p:cNvPr id="19465" name="Text Box 8"/>
              <p:cNvSpPr txBox="1">
                <a:spLocks noChangeArrowheads="1"/>
              </p:cNvSpPr>
              <p:nvPr/>
            </p:nvSpPr>
            <p:spPr bwMode="auto">
              <a:xfrm>
                <a:off x="1549" y="1872"/>
                <a:ext cx="288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400">
                    <a:solidFill>
                      <a:schemeClr val="bg2"/>
                    </a:solidFill>
                  </a:rPr>
                  <a:t>×</a:t>
                </a:r>
                <a:endParaRPr lang="en-US" altLang="zh-CN" sz="140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19463" name="Text Box 9"/>
            <p:cNvSpPr txBox="1">
              <a:spLocks noChangeArrowheads="1"/>
            </p:cNvSpPr>
            <p:nvPr/>
          </p:nvSpPr>
          <p:spPr bwMode="auto">
            <a:xfrm>
              <a:off x="5314" y="2400"/>
              <a:ext cx="2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2"/>
                  </a:solidFill>
                </a:rPr>
                <a:t>×</a:t>
              </a:r>
              <a:endParaRPr lang="en-US" altLang="zh-CN" sz="1400">
                <a:solidFill>
                  <a:schemeClr val="bg2"/>
                </a:solidFill>
              </a:endParaRP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922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28600" y="381000"/>
            <a:ext cx="3276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chemeClr val="tx2"/>
                </a:solidFill>
              </a:rPr>
              <a:t>例</a:t>
            </a:r>
            <a:r>
              <a:rPr lang="en-US" altLang="zh-CN" sz="3200" b="1">
                <a:solidFill>
                  <a:schemeClr val="tx2"/>
                </a:solidFill>
              </a:rPr>
              <a:t>8-4</a:t>
            </a:r>
            <a:r>
              <a:rPr lang="zh-CN" altLang="en-US" sz="3200" b="1">
                <a:solidFill>
                  <a:schemeClr val="tx2"/>
                </a:solidFill>
              </a:rPr>
              <a:t>程序如下：</a:t>
            </a:r>
            <a:endParaRPr lang="zh-CN" altLang="en-US" sz="3200" b="1">
              <a:solidFill>
                <a:schemeClr val="tx2"/>
              </a:solidFill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-107950" y="990600"/>
            <a:ext cx="9296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	        ORG     0050H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		  SETB    P3.3                ; </a:t>
            </a:r>
            <a:r>
              <a:rPr lang="zh-CN" altLang="en-US" sz="2800" b="1">
                <a:latin typeface="Arial" panose="02080604020202020204" pitchFamily="34" charset="0"/>
              </a:rPr>
              <a:t>允许移位寄存器工作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	  </a:t>
            </a:r>
            <a:r>
              <a:rPr lang="en-US" altLang="zh-CN" sz="2800" b="1">
                <a:latin typeface="Arial" panose="02080604020202020204" pitchFamily="34" charset="0"/>
              </a:rPr>
              <a:t>MOV     SCON, #0        ; </a:t>
            </a:r>
            <a:r>
              <a:rPr lang="zh-CN" altLang="en-US" sz="2800" b="1">
                <a:latin typeface="Arial" panose="02080604020202020204" pitchFamily="34" charset="0"/>
              </a:rPr>
              <a:t>选串行通信方式</a:t>
            </a:r>
            <a:r>
              <a:rPr lang="en-US" altLang="zh-CN" sz="2800" b="1">
                <a:latin typeface="Arial" panose="02080604020202020204" pitchFamily="34" charset="0"/>
              </a:rPr>
              <a:t>0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		  MOV     R7, #08H         ; </a:t>
            </a:r>
            <a:r>
              <a:rPr lang="zh-CN" altLang="en-US" sz="2800" b="1">
                <a:latin typeface="Arial" panose="02080604020202020204" pitchFamily="34" charset="0"/>
              </a:rPr>
              <a:t>显示八个字符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   	  </a:t>
            </a:r>
            <a:r>
              <a:rPr lang="en-US" altLang="zh-CN" sz="2800" b="1">
                <a:latin typeface="Arial" panose="02080604020202020204" pitchFamily="34" charset="0"/>
              </a:rPr>
              <a:t>MOV     R0, #5FH         ; </a:t>
            </a:r>
            <a:r>
              <a:rPr lang="zh-CN" altLang="en-US" sz="2800" b="1">
                <a:latin typeface="Arial" panose="02080604020202020204" pitchFamily="34" charset="0"/>
              </a:rPr>
              <a:t>先送最后一个显示字符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	  </a:t>
            </a:r>
            <a:r>
              <a:rPr lang="en-US" altLang="zh-CN" sz="2800" b="1">
                <a:latin typeface="Arial" panose="02080604020202020204" pitchFamily="34" charset="0"/>
              </a:rPr>
              <a:t>MOV     DPTR, #TBA   ; DPTR</a:t>
            </a:r>
            <a:r>
              <a:rPr lang="zh-CN" altLang="en-US" sz="2800" b="1">
                <a:latin typeface="Arial" panose="02080604020202020204" pitchFamily="34" charset="0"/>
              </a:rPr>
              <a:t>指向字形表首址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DLO:  MOV      A, @R0           ; </a:t>
            </a:r>
            <a:r>
              <a:rPr lang="zh-CN" altLang="en-US" sz="2800" b="1">
                <a:latin typeface="Arial" panose="02080604020202020204" pitchFamily="34" charset="0"/>
              </a:rPr>
              <a:t>取待显示数码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           </a:t>
            </a:r>
            <a:r>
              <a:rPr lang="en-US" altLang="zh-CN" sz="2800" b="1">
                <a:latin typeface="Arial" panose="02080604020202020204" pitchFamily="34" charset="0"/>
              </a:rPr>
              <a:t>MOVC   A,@A+DPTR   ; </a:t>
            </a:r>
            <a:r>
              <a:rPr lang="zh-CN" altLang="en-US" sz="2800" b="1">
                <a:latin typeface="Arial" panose="02080604020202020204" pitchFamily="34" charset="0"/>
              </a:rPr>
              <a:t>查字形表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           </a:t>
            </a:r>
            <a:r>
              <a:rPr lang="en-US" altLang="zh-CN" sz="2800" b="1">
                <a:latin typeface="Arial" panose="02080604020202020204" pitchFamily="34" charset="0"/>
              </a:rPr>
              <a:t>MOV     SBUF, A           ; </a:t>
            </a:r>
            <a:r>
              <a:rPr lang="zh-CN" altLang="en-US" sz="2800" b="1">
                <a:latin typeface="Arial" panose="02080604020202020204" pitchFamily="34" charset="0"/>
              </a:rPr>
              <a:t>送出显示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	  </a:t>
            </a:r>
            <a:r>
              <a:rPr lang="en-US" altLang="zh-CN" sz="2800" b="1">
                <a:latin typeface="Arial" panose="02080604020202020204" pitchFamily="34" charset="0"/>
              </a:rPr>
              <a:t>JNB      TI, $                  ; </a:t>
            </a:r>
            <a:r>
              <a:rPr lang="zh-CN" altLang="en-US" sz="2800" b="1">
                <a:latin typeface="Arial" panose="02080604020202020204" pitchFamily="34" charset="0"/>
              </a:rPr>
              <a:t>一帧输出完？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	  </a:t>
            </a:r>
            <a:r>
              <a:rPr lang="en-US" altLang="zh-CN" sz="2800" b="1">
                <a:latin typeface="Arial" panose="02080604020202020204" pitchFamily="34" charset="0"/>
              </a:rPr>
              <a:t>CLR      TI		   ; </a:t>
            </a:r>
            <a:r>
              <a:rPr lang="zh-CN" altLang="en-US" sz="2800" b="1">
                <a:latin typeface="Arial" panose="02080604020202020204" pitchFamily="34" charset="0"/>
              </a:rPr>
              <a:t>已完，清中断标志							</a:t>
            </a:r>
            <a:endParaRPr lang="zh-CN" altLang="en-US" sz="2800" b="1"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993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765175"/>
            <a:ext cx="8534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	        DEC     R0                 ; </a:t>
            </a:r>
            <a:r>
              <a:rPr lang="zh-CN" altLang="en-US" sz="2800" b="1">
                <a:latin typeface="Arial" panose="02080604020202020204" pitchFamily="34" charset="0"/>
              </a:rPr>
              <a:t>修改显示数据地址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	  </a:t>
            </a:r>
            <a:r>
              <a:rPr lang="en-US" altLang="zh-CN" sz="2800" b="1">
                <a:latin typeface="Arial" panose="02080604020202020204" pitchFamily="34" charset="0"/>
              </a:rPr>
              <a:t>DJZN    R7, DLO       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		  CLR      P3.3     	; 8</a:t>
            </a:r>
            <a:r>
              <a:rPr lang="zh-CN" altLang="en-US" sz="2800" b="1">
                <a:latin typeface="Arial" panose="02080604020202020204" pitchFamily="34" charset="0"/>
              </a:rPr>
              <a:t>位送完，关发送脉冲</a:t>
            </a:r>
            <a:endParaRPr lang="zh-CN" altLang="en-US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panose="02080604020202020204" pitchFamily="34" charset="0"/>
              </a:rPr>
              <a:t>		  </a:t>
            </a:r>
            <a:r>
              <a:rPr lang="en-US" altLang="zh-CN" sz="2800" b="1">
                <a:latin typeface="Arial" panose="02080604020202020204" pitchFamily="34" charset="0"/>
              </a:rPr>
              <a:t>SJMP    $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TBA:   DB        0C0H,0F9H,0A4H,B0H,99H,92H  		  DB        82H,0F8H,80H,90H,83H,83H,0C6H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		  DB        0A1H,86H,84H,0FFH,0BFH</a:t>
            </a:r>
            <a:endParaRPr lang="en-US" altLang="zh-CN" sz="2800" b="1">
              <a:latin typeface="Arial" panose="0208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panose="02080604020202020204" pitchFamily="34" charset="0"/>
              </a:rPr>
              <a:t>                            </a:t>
            </a:r>
            <a:r>
              <a:rPr lang="zh-CN" altLang="en-US" sz="2800" b="1">
                <a:solidFill>
                  <a:srgbClr val="FFFF00"/>
                </a:solidFill>
                <a:latin typeface="Arial" panose="02080604020202020204" pitchFamily="34" charset="0"/>
              </a:rPr>
              <a:t>（注：</a:t>
            </a:r>
            <a:r>
              <a:rPr lang="en-US" altLang="zh-CN" sz="2800" b="1">
                <a:solidFill>
                  <a:srgbClr val="FFFF00"/>
                </a:solidFill>
                <a:latin typeface="Arial" panose="02080604020202020204" pitchFamily="34" charset="0"/>
              </a:rPr>
              <a:t> </a:t>
            </a:r>
            <a:r>
              <a:rPr lang="zh-CN" altLang="en-US" sz="2800" b="1">
                <a:solidFill>
                  <a:srgbClr val="FFFF00"/>
                </a:solidFill>
                <a:latin typeface="Arial" panose="02080604020202020204" pitchFamily="34" charset="0"/>
              </a:rPr>
              <a:t>共阳极）</a:t>
            </a:r>
            <a:endParaRPr lang="en-US" altLang="zh-CN" sz="2800" b="1">
              <a:solidFill>
                <a:srgbClr val="FFFF00"/>
              </a:solidFill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81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219075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8.5   </a:t>
            </a:r>
            <a:r>
              <a:rPr lang="zh-CN" altLang="en-US" b="1" dirty="0" smtClean="0"/>
              <a:t>串行口的应用编程</a:t>
            </a:r>
            <a:endParaRPr lang="zh-CN" altLang="en-US" b="1" dirty="0" smtClean="0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0175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smtClean="0"/>
              <a:t>串行口的波特率有两种方式：</a:t>
            </a:r>
            <a:endParaRPr lang="zh-CN" altLang="en-US" sz="2800" b="1" smtClean="0"/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/>
              <a:t>固定波特率</a:t>
            </a:r>
            <a:endParaRPr lang="zh-CN" altLang="en-US" b="1" smtClean="0"/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/>
              <a:t>可变波特率</a:t>
            </a:r>
            <a:endParaRPr lang="zh-CN" altLang="en-US" b="1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zh-CN" altLang="en-US" b="1" smtClean="0"/>
              <a:t>注意：使用可变波特率时，先确定</a:t>
            </a:r>
            <a:r>
              <a:rPr lang="en-US" altLang="zh-CN" b="1" smtClean="0"/>
              <a:t>T1 </a:t>
            </a:r>
            <a:r>
              <a:rPr lang="zh-CN" altLang="en-US" b="1" smtClean="0"/>
              <a:t>的计数初值，并对</a:t>
            </a:r>
            <a:r>
              <a:rPr lang="en-US" altLang="zh-CN" b="1" smtClean="0"/>
              <a:t>T1 </a:t>
            </a:r>
            <a:r>
              <a:rPr lang="zh-CN" altLang="en-US" b="1" smtClean="0"/>
              <a:t>进行初始化。</a:t>
            </a:r>
            <a:endParaRPr lang="zh-CN" altLang="en-US" b="1" smtClean="0"/>
          </a:p>
          <a:p>
            <a:pPr eaLnBrk="1" hangingPunct="1">
              <a:lnSpc>
                <a:spcPct val="90000"/>
              </a:lnSpc>
            </a:pPr>
            <a:r>
              <a:rPr lang="zh-CN" altLang="en-US" sz="2800" b="1" smtClean="0"/>
              <a:t>串行通信的编程方式：</a:t>
            </a:r>
            <a:endParaRPr lang="zh-CN" altLang="en-US" sz="2800" b="1" smtClean="0"/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/>
              <a:t>查询方式</a:t>
            </a:r>
            <a:r>
              <a:rPr lang="en-US" altLang="zh-CN" b="1" smtClean="0"/>
              <a:t>: </a:t>
            </a:r>
            <a:r>
              <a:rPr lang="zh-CN" altLang="en-US" b="1" smtClean="0"/>
              <a:t>查</a:t>
            </a:r>
            <a:r>
              <a:rPr lang="en-US" altLang="zh-CN" b="1" smtClean="0"/>
              <a:t>TI</a:t>
            </a:r>
            <a:r>
              <a:rPr lang="zh-CN" altLang="en-US" b="1" smtClean="0"/>
              <a:t>或</a:t>
            </a:r>
            <a:r>
              <a:rPr lang="en-US" altLang="zh-CN" b="1" smtClean="0"/>
              <a:t>RI </a:t>
            </a:r>
            <a:r>
              <a:rPr lang="zh-CN" altLang="en-US" b="1" smtClean="0"/>
              <a:t>是否为“</a:t>
            </a:r>
            <a:r>
              <a:rPr lang="en-US" altLang="zh-CN" b="1" smtClean="0"/>
              <a:t>1”</a:t>
            </a:r>
            <a:r>
              <a:rPr lang="zh-CN" altLang="en-US" b="1" smtClean="0"/>
              <a:t>。</a:t>
            </a:r>
            <a:endParaRPr lang="zh-CN" altLang="en-US" b="1" smtClean="0"/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/>
              <a:t>中断方式：如果预先开了中断，当</a:t>
            </a:r>
            <a:r>
              <a:rPr lang="en-US" altLang="zh-CN" b="1" smtClean="0"/>
              <a:t>TI</a:t>
            </a:r>
            <a:r>
              <a:rPr lang="zh-CN" altLang="en-US" b="1" smtClean="0"/>
              <a:t>、</a:t>
            </a:r>
            <a:r>
              <a:rPr lang="en-US" altLang="zh-CN" b="1" smtClean="0"/>
              <a:t>RI </a:t>
            </a:r>
            <a:r>
              <a:rPr lang="zh-CN" altLang="en-US" b="1" smtClean="0"/>
              <a:t>为“</a:t>
            </a:r>
            <a:r>
              <a:rPr lang="en-US" altLang="zh-CN" b="1" smtClean="0"/>
              <a:t>1”</a:t>
            </a:r>
            <a:r>
              <a:rPr lang="zh-CN" altLang="en-US" b="1" smtClean="0"/>
              <a:t>，会自动产生中断。</a:t>
            </a:r>
            <a:endParaRPr lang="zh-CN" altLang="en-US" b="1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</a:rPr>
              <a:t>注意：</a:t>
            </a:r>
            <a:r>
              <a:rPr lang="zh-CN" altLang="en-US" b="1" smtClean="0"/>
              <a:t>两种方式中当发送或接受数据后都要注意 </a:t>
            </a:r>
            <a:endParaRPr lang="zh-CN" altLang="en-US" b="1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zh-CN" altLang="en-US" b="1" smtClean="0"/>
              <a:t>清</a:t>
            </a:r>
            <a:r>
              <a:rPr lang="en-US" altLang="zh-CN" b="1" smtClean="0"/>
              <a:t>TI </a:t>
            </a:r>
            <a:r>
              <a:rPr lang="zh-CN" altLang="en-US" b="1" smtClean="0"/>
              <a:t>或</a:t>
            </a:r>
            <a:r>
              <a:rPr lang="en-US" altLang="zh-CN" b="1" smtClean="0"/>
              <a:t>RI </a:t>
            </a:r>
            <a:r>
              <a:rPr lang="zh-CN" altLang="en-US" b="1" smtClean="0"/>
              <a:t>。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01001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3842" grpId="0" autoUpdateAnimBg="0"/>
      <p:bldP spid="163843" grpId="0" autoUpdateAnimBg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38100" y="260350"/>
            <a:ext cx="9144000" cy="6669088"/>
          </a:xfrm>
        </p:spPr>
        <p:txBody>
          <a:bodyPr/>
          <a:lstStyle/>
          <a:p>
            <a:pPr algn="just" fontAlgn="b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 </a:t>
            </a:r>
            <a:endParaRPr lang="zh-CN" altLang="en-US" sz="2800" b="1" dirty="0" smtClean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b="1" kern="1200" dirty="0">
                <a:latin typeface="Arial" panose="02080604020202020204" pitchFamily="34" charset="0"/>
              </a:rPr>
              <a:t>8.5.3  </a:t>
            </a:r>
            <a:r>
              <a:rPr lang="zh-CN" altLang="en-US" sz="2800" b="1" kern="1200" dirty="0">
                <a:latin typeface="Arial" panose="02080604020202020204" pitchFamily="34" charset="0"/>
              </a:rPr>
              <a:t>多机通讯</a:t>
            </a:r>
            <a:endParaRPr lang="zh-CN" altLang="en-US" sz="2800" b="1" kern="1200" dirty="0">
              <a:latin typeface="Arial" panose="02080604020202020204" pitchFamily="34" charset="0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要</a:t>
            </a:r>
            <a:r>
              <a:rPr lang="zh-CN" altLang="en-US" sz="2800" b="1" kern="1200" dirty="0">
                <a:latin typeface="Arial" panose="02080604020202020204" pitchFamily="34" charset="0"/>
              </a:rPr>
              <a:t>保证主机与所选择的从机实现可靠地通讯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，必须保证串口具有识别功能。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SCON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中的</a:t>
            </a:r>
            <a:r>
              <a:rPr lang="en-US" altLang="zh-CN" sz="2800" b="1" kern="1200" dirty="0">
                <a:latin typeface="Arial" panose="02080604020202020204" pitchFamily="34" charset="0"/>
              </a:rPr>
              <a:t>SM2</a:t>
            </a:r>
            <a:r>
              <a:rPr lang="zh-CN" altLang="en-US" sz="2800" b="1" kern="1200" dirty="0">
                <a:latin typeface="Arial" panose="02080604020202020204" pitchFamily="34" charset="0"/>
              </a:rPr>
              <a:t>位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就是满足这一条件而设置的</a:t>
            </a:r>
            <a:r>
              <a:rPr lang="zh-CN" altLang="en-US" sz="2800" b="1" kern="1200" dirty="0">
                <a:latin typeface="Arial" panose="02080604020202020204" pitchFamily="34" charset="0"/>
              </a:rPr>
              <a:t>多机通讯控制位。</a:t>
            </a:r>
            <a:endParaRPr lang="zh-CN" altLang="en-US" sz="2800" b="1" kern="1200" dirty="0">
              <a:latin typeface="Arial" panose="02080604020202020204" pitchFamily="34" charset="0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2800" b="1" kern="1200" dirty="0">
                <a:latin typeface="Arial" panose="02080604020202020204" pitchFamily="34" charset="0"/>
              </a:rPr>
              <a:t>原理：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在串行口以方式2（或方式3）接收时，</a:t>
            </a:r>
            <a:r>
              <a:rPr lang="zh-CN" altLang="en-US" sz="2800" b="1" kern="1200" dirty="0">
                <a:latin typeface="Arial" panose="02080604020202020204" pitchFamily="34" charset="0"/>
              </a:rPr>
              <a:t>若</a:t>
            </a:r>
            <a:r>
              <a:rPr lang="en-US" altLang="zh-CN" sz="2800" b="1" kern="1200" dirty="0">
                <a:latin typeface="Arial" panose="02080604020202020204" pitchFamily="34" charset="0"/>
              </a:rPr>
              <a:t>SM2=1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表示置多机通讯功能位，这时有两种可能：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（1）</a:t>
            </a:r>
            <a:r>
              <a:rPr lang="zh-CN" altLang="en-US" sz="2800" b="1" kern="1200" dirty="0">
                <a:latin typeface="Arial" panose="02080604020202020204" pitchFamily="34" charset="0"/>
              </a:rPr>
              <a:t>接收到的第9位数据为1时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，数据才装入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SBUF，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并</a:t>
            </a:r>
            <a:r>
              <a:rPr lang="zh-CN" altLang="en-US" sz="2800" b="1" kern="1200" dirty="0">
                <a:latin typeface="Arial" panose="02080604020202020204" pitchFamily="34" charset="0"/>
              </a:rPr>
              <a:t>置中断标志</a:t>
            </a:r>
            <a:r>
              <a:rPr lang="en-US" altLang="zh-CN" sz="2800" b="1" kern="1200" dirty="0">
                <a:latin typeface="Arial" panose="02080604020202020204" pitchFamily="34" charset="0"/>
              </a:rPr>
              <a:t>RI=1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向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发出中断请求；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（2）接收到的</a:t>
            </a:r>
            <a:r>
              <a:rPr lang="zh-CN" altLang="en-US" sz="2800" b="1" kern="1200" dirty="0">
                <a:latin typeface="Arial" panose="02080604020202020204" pitchFamily="34" charset="0"/>
              </a:rPr>
              <a:t>第9位数据为0时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，则</a:t>
            </a:r>
            <a:r>
              <a:rPr lang="zh-CN" altLang="en-US" sz="2800" b="1" kern="1200" dirty="0">
                <a:latin typeface="Arial" panose="02080604020202020204" pitchFamily="34" charset="0"/>
              </a:rPr>
              <a:t>不产生中断标志，信息将抛弃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。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305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10600" cy="6172200"/>
          </a:xfrm>
        </p:spPr>
        <p:txBody>
          <a:bodyPr/>
          <a:lstStyle/>
          <a:p>
            <a:pPr algn="just" fontAlgn="b">
              <a:buFont typeface="Wingdings" panose="05000000000000000000" pitchFamily="2" charset="2"/>
              <a:buNone/>
              <a:defRPr/>
            </a:pPr>
            <a:r>
              <a:rPr lang="zh-CN" altLang="en-US" sz="2800" b="1" kern="1200" dirty="0">
                <a:latin typeface="Arial" panose="02080604020202020204" pitchFamily="34" charset="0"/>
              </a:rPr>
              <a:t>若</a:t>
            </a:r>
            <a:r>
              <a:rPr lang="en-US" altLang="zh-CN" sz="2800" b="1" kern="1200" dirty="0">
                <a:latin typeface="Arial" panose="02080604020202020204" pitchFamily="34" charset="0"/>
              </a:rPr>
              <a:t>SM2=0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则</a:t>
            </a:r>
            <a:r>
              <a:rPr lang="zh-CN" altLang="en-US" sz="2800" b="1" kern="1200" dirty="0">
                <a:latin typeface="Arial" panose="02080604020202020204" pitchFamily="34" charset="0"/>
              </a:rPr>
              <a:t>接收的第9位数据不论是0还是1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，都产生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RI=1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中断标志，接收到的数据装入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SBUF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中。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algn="just" fontAlgn="b"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应用上述特性，便可实现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MCS-51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的多机通讯。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800" b="1" kern="1200" dirty="0">
                <a:latin typeface="Arial" panose="02080604020202020204" pitchFamily="34" charset="0"/>
              </a:rPr>
              <a:t>设多机系统中有一主机和3个8031从机，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如下图。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主机的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RXD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与从机的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TXD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相连，主机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TXD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与从机的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RXD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端相连。从机地址分别为00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H、01H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02H。</a:t>
            </a:r>
            <a:r>
              <a:rPr lang="en-US" altLang="zh-CN" sz="2800" b="1" dirty="0" smtClean="0">
                <a:latin typeface="宋体" pitchFamily="2" charset="-122"/>
              </a:rPr>
              <a:t> </a:t>
            </a:r>
            <a:endParaRPr lang="en-US" altLang="zh-CN" sz="2800" b="1" dirty="0" smtClean="0">
              <a:latin typeface="宋体" pitchFamily="2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ea typeface="黑体" pitchFamily="2" charset="-122"/>
              </a:rPr>
              <a:t> </a:t>
            </a:r>
            <a:endParaRPr lang="zh-CN" altLang="en-US" sz="2800" b="1" dirty="0" smtClean="0">
              <a:ea typeface="黑体" pitchFamily="2" charset="-122"/>
            </a:endParaRPr>
          </a:p>
        </p:txBody>
      </p:sp>
      <p:pic>
        <p:nvPicPr>
          <p:cNvPr id="23555" name="Picture 3" descr="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373438"/>
            <a:ext cx="861060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1"/>
          <p:cNvSpPr txBox="1">
            <a:spLocks noChangeArrowheads="1"/>
          </p:cNvSpPr>
          <p:nvPr/>
        </p:nvSpPr>
        <p:spPr bwMode="auto">
          <a:xfrm>
            <a:off x="3924300" y="6165850"/>
            <a:ext cx="1223963" cy="460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035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0"/>
            <a:ext cx="8547100" cy="6324600"/>
          </a:xfrm>
        </p:spPr>
        <p:txBody>
          <a:bodyPr/>
          <a:lstStyle/>
          <a:p>
            <a:pPr algn="just" fontAlgn="b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kern="1200" dirty="0">
                <a:latin typeface="Arial" panose="02080604020202020204" pitchFamily="34" charset="0"/>
              </a:rPr>
              <a:t>多机通讯工作过程：</a:t>
            </a:r>
            <a:endParaRPr lang="zh-CN" altLang="en-US" sz="2800" b="1" kern="1200" dirty="0">
              <a:latin typeface="Arial" panose="02080604020202020204" pitchFamily="34" charset="0"/>
            </a:endParaRPr>
          </a:p>
          <a:p>
            <a:pPr algn="just" fontAlgn="b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（1）从机串行口</a:t>
            </a:r>
            <a:r>
              <a:rPr lang="zh-CN" altLang="en-US" sz="2800" b="1" kern="1200" dirty="0">
                <a:latin typeface="Arial" panose="02080604020202020204" pitchFamily="34" charset="0"/>
              </a:rPr>
              <a:t>编程为方式2或方式3接收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，且</a:t>
            </a:r>
            <a:r>
              <a:rPr lang="zh-CN" altLang="en-US" sz="2800" b="1" kern="1200" dirty="0">
                <a:latin typeface="Arial" panose="02080604020202020204" pitchFamily="34" charset="0"/>
              </a:rPr>
              <a:t>置“1”</a:t>
            </a:r>
            <a:r>
              <a:rPr lang="en-US" altLang="zh-CN" sz="2800" b="1" kern="1200" dirty="0">
                <a:latin typeface="Arial" panose="02080604020202020204" pitchFamily="34" charset="0"/>
              </a:rPr>
              <a:t>SM2</a:t>
            </a:r>
            <a:r>
              <a:rPr lang="zh-CN" altLang="en-US" sz="2800" b="1" kern="1200" dirty="0">
                <a:latin typeface="Arial" panose="02080604020202020204" pitchFamily="34" charset="0"/>
              </a:rPr>
              <a:t>和</a:t>
            </a:r>
            <a:r>
              <a:rPr lang="en-US" altLang="zh-CN" sz="2800" b="1" kern="1200" dirty="0">
                <a:latin typeface="Arial" panose="02080604020202020204" pitchFamily="34" charset="0"/>
              </a:rPr>
              <a:t>REN</a:t>
            </a:r>
            <a:r>
              <a:rPr lang="zh-CN" altLang="en-US" sz="2800" b="1" kern="1200" dirty="0">
                <a:latin typeface="Arial" panose="02080604020202020204" pitchFamily="34" charset="0"/>
              </a:rPr>
              <a:t>位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，使从机只处于多机通讯且接收地址帧的状态。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algn="just" fontAlgn="b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（2）主机</a:t>
            </a:r>
            <a:r>
              <a:rPr lang="zh-CN" altLang="en-US" sz="2800" b="1" kern="1200" dirty="0">
                <a:latin typeface="Arial" panose="02080604020202020204" pitchFamily="34" charset="0"/>
              </a:rPr>
              <a:t>先将从机地址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（即准备接收数据的从机）</a:t>
            </a:r>
            <a:r>
              <a:rPr lang="zh-CN" altLang="en-US" sz="2800" b="1" kern="1200" dirty="0">
                <a:latin typeface="Arial" panose="02080604020202020204" pitchFamily="34" charset="0"/>
              </a:rPr>
              <a:t>发给各从机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, 主机发出的</a:t>
            </a:r>
            <a:r>
              <a:rPr lang="zh-CN" altLang="en-US" sz="2800" b="1" kern="1200" dirty="0">
                <a:latin typeface="Arial" panose="02080604020202020204" pitchFamily="34" charset="0"/>
              </a:rPr>
              <a:t>地址信息的第9位为1，</a:t>
            </a:r>
            <a:endParaRPr lang="zh-CN" altLang="en-US" sz="2800" b="1" kern="1200" dirty="0">
              <a:latin typeface="Arial" panose="02080604020202020204" pitchFamily="34" charset="0"/>
            </a:endParaRPr>
          </a:p>
          <a:p>
            <a:pPr algn="just" fontAlgn="b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各从机接收到的第9位信息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RB8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为1，且由于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SM2=1，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则置</a:t>
            </a:r>
            <a:r>
              <a:rPr lang="zh-CN" altLang="en-US" sz="2800" b="1" dirty="0" smtClean="0">
                <a:solidFill>
                  <a:schemeClr val="tx2"/>
                </a:solidFill>
                <a:ea typeface="黑体" pitchFamily="2" charset="-122"/>
              </a:rPr>
              <a:t>“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 dirty="0" smtClean="0">
                <a:solidFill>
                  <a:schemeClr val="tx2"/>
                </a:solidFill>
                <a:ea typeface="黑体" pitchFamily="2" charset="-122"/>
              </a:rPr>
              <a:t>”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RI，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各从机响应中断，执行中断程序。在中断程序中，</a:t>
            </a:r>
            <a:r>
              <a:rPr lang="zh-CN" altLang="en-US" sz="2800" b="1" kern="1200" dirty="0">
                <a:latin typeface="Arial" panose="02080604020202020204" pitchFamily="34" charset="0"/>
              </a:rPr>
              <a:t>判主机送来的地址是否和本机地址相符合，相符则该从机清“0”</a:t>
            </a:r>
            <a:r>
              <a:rPr lang="en-US" altLang="zh-CN" sz="2800" b="1" kern="1200" dirty="0">
                <a:latin typeface="Arial" panose="02080604020202020204" pitchFamily="34" charset="0"/>
              </a:rPr>
              <a:t>SM2</a:t>
            </a:r>
            <a:r>
              <a:rPr lang="zh-CN" altLang="en-US" sz="2800" b="1" kern="1200" dirty="0">
                <a:latin typeface="Arial" panose="02080604020202020204" pitchFamily="34" charset="0"/>
              </a:rPr>
              <a:t>位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，准备接收主机的数据或命令；若</a:t>
            </a:r>
            <a:r>
              <a:rPr lang="zh-CN" altLang="en-US" sz="2800" b="1" kern="1200" dirty="0">
                <a:latin typeface="Arial" panose="02080604020202020204" pitchFamily="34" charset="0"/>
              </a:rPr>
              <a:t>不符，则保持</a:t>
            </a:r>
            <a:r>
              <a:rPr lang="en-US" altLang="zh-CN" sz="2800" b="1" kern="1200" dirty="0">
                <a:latin typeface="Arial" panose="02080604020202020204" pitchFamily="34" charset="0"/>
              </a:rPr>
              <a:t>SM2=1</a:t>
            </a:r>
            <a:r>
              <a:rPr lang="zh-CN" altLang="en-US" sz="2800" b="1" kern="1200" dirty="0">
                <a:latin typeface="Arial" panose="02080604020202020204" pitchFamily="34" charset="0"/>
              </a:rPr>
              <a:t>状态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。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552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10600" cy="6129337"/>
          </a:xfrm>
        </p:spPr>
        <p:txBody>
          <a:bodyPr/>
          <a:lstStyle/>
          <a:p>
            <a:pPr algn="just" fontAlgn="b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（3）</a:t>
            </a:r>
            <a:r>
              <a:rPr lang="zh-CN" altLang="en-US" sz="2800" b="1" kern="1200" dirty="0">
                <a:latin typeface="Arial" panose="02080604020202020204" pitchFamily="34" charset="0"/>
              </a:rPr>
              <a:t>接着主机发送数据帧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，此时各从机串行口接收到 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algn="just" fontAlgn="b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的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RB8=0，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只有地址相符合的从机系统（即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SM2=0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的从机）</a:t>
            </a:r>
            <a:r>
              <a:rPr lang="zh-CN" altLang="en-US" sz="2800" b="1" kern="1200" dirty="0">
                <a:latin typeface="Arial" panose="02080604020202020204" pitchFamily="34" charset="0"/>
              </a:rPr>
              <a:t>才能激活</a:t>
            </a:r>
            <a:r>
              <a:rPr lang="en-US" altLang="zh-CN" sz="2800" b="1" kern="1200" dirty="0">
                <a:latin typeface="Arial" panose="02080604020202020204" pitchFamily="34" charset="0"/>
              </a:rPr>
              <a:t>RI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从而进入中断，在中断程序中接收主机的数据（或命令）；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algn="just" fontAlgn="b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800" b="1" kern="1200" dirty="0">
                <a:latin typeface="Arial" panose="02080604020202020204" pitchFamily="34" charset="0"/>
              </a:rPr>
              <a:t>其它的从机因</a:t>
            </a:r>
            <a:r>
              <a:rPr lang="en-US" altLang="zh-CN" sz="2800" b="1" kern="1200" dirty="0">
                <a:latin typeface="Arial" panose="02080604020202020204" pitchFamily="34" charset="0"/>
              </a:rPr>
              <a:t>SM2</a:t>
            </a:r>
            <a:r>
              <a:rPr lang="zh-CN" altLang="en-US" sz="2800" b="1" kern="1200" dirty="0">
                <a:latin typeface="Arial" panose="02080604020202020204" pitchFamily="34" charset="0"/>
              </a:rPr>
              <a:t>＝</a:t>
            </a:r>
            <a:r>
              <a:rPr lang="en-US" altLang="zh-CN" sz="2800" b="1" kern="1200" dirty="0">
                <a:latin typeface="Arial" panose="02080604020202020204" pitchFamily="34" charset="0"/>
              </a:rPr>
              <a:t>1</a:t>
            </a:r>
            <a:r>
              <a:rPr lang="zh-CN" altLang="en-US" sz="2800" b="1" kern="1200" dirty="0">
                <a:latin typeface="Arial" panose="02080604020202020204" pitchFamily="34" charset="0"/>
              </a:rPr>
              <a:t>，又</a:t>
            </a:r>
            <a:r>
              <a:rPr lang="en-US" altLang="zh-CN" sz="2800" b="1" kern="1200" dirty="0">
                <a:latin typeface="Arial" panose="02080604020202020204" pitchFamily="34" charset="0"/>
              </a:rPr>
              <a:t>RB8=0</a:t>
            </a:r>
            <a:r>
              <a:rPr lang="zh-CN" altLang="en-US" sz="2800" b="1" kern="1200" dirty="0">
                <a:latin typeface="Arial" panose="02080604020202020204" pitchFamily="34" charset="0"/>
              </a:rPr>
              <a:t>不激活中断标志</a:t>
            </a:r>
            <a:r>
              <a:rPr lang="en-US" altLang="zh-CN" sz="2800" b="1" kern="1200" dirty="0">
                <a:latin typeface="Arial" panose="02080604020202020204" pitchFamily="34" charset="0"/>
              </a:rPr>
              <a:t>RI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不能进入中断，接收的数据丢失。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algn="just" fontAlgn="b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前图所示的多机系统是主从式，由主机控制多机之间     的通讯，</a:t>
            </a:r>
            <a:r>
              <a:rPr lang="zh-CN" altLang="en-US" sz="2800" b="1" kern="1200" dirty="0">
                <a:latin typeface="Arial" panose="02080604020202020204" pitchFamily="34" charset="0"/>
              </a:rPr>
              <a:t>从机和从机的通讯只能经主机才能实现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。</a:t>
            </a: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algn="just" fontAlgn="b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44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0"/>
            <a:ext cx="8713787" cy="6624638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600" b="1" dirty="0" smtClean="0">
                <a:solidFill>
                  <a:schemeClr val="tx2"/>
                </a:solidFill>
              </a:rPr>
              <a:t>小   结</a:t>
            </a:r>
            <a:r>
              <a:rPr lang="zh-CN" altLang="en-US" b="1" dirty="0" smtClean="0"/>
              <a:t>  </a:t>
            </a:r>
            <a:endParaRPr lang="zh-CN" altLang="en-US" b="1" dirty="0" smtClean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在长距离通信中采用串行传送方式具有成本低，通信  可靠的优点。 </a:t>
            </a:r>
            <a:r>
              <a:rPr lang="en-US" altLang="zh-CN" sz="2800" b="1" dirty="0" smtClean="0"/>
              <a:t>51</a:t>
            </a:r>
            <a:r>
              <a:rPr lang="zh-CN" altLang="en-US" sz="2800" b="1" dirty="0" smtClean="0"/>
              <a:t>系列单片机内有一个全双工的异步通 信接口，可以工作于四种工作方式，四种工作方式的 特点见教材表</a:t>
            </a:r>
            <a:r>
              <a:rPr lang="en-US" altLang="zh-CN" sz="2800" b="1" dirty="0" smtClean="0"/>
              <a:t>8.3</a:t>
            </a:r>
            <a:r>
              <a:rPr lang="zh-CN" altLang="en-US" sz="2800" b="1" dirty="0" smtClean="0"/>
              <a:t>（见下页）。</a:t>
            </a:r>
            <a:endParaRPr lang="en-US" altLang="zh-CN" sz="2800" b="1" dirty="0" smtClean="0"/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endParaRPr lang="zh-CN" altLang="en-US" sz="2800" b="1" dirty="0" smtClean="0"/>
          </a:p>
          <a:p>
            <a:pPr eaLnBrk="1" hangingPunct="1">
              <a:buNone/>
              <a:defRPr/>
            </a:pPr>
            <a:r>
              <a:rPr lang="en-US" altLang="zh-CN" sz="2800" b="1" dirty="0" smtClean="0"/>
              <a:t>2.</a:t>
            </a:r>
            <a:r>
              <a:rPr lang="zh-CN" altLang="en-US" sz="2800" b="1" dirty="0" smtClean="0"/>
              <a:t>在串行通信的编程中，如果是方式 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和方式 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，初始化程序中必须对定时计数器</a:t>
            </a:r>
            <a:r>
              <a:rPr lang="en-US" altLang="zh-CN" sz="2800" b="1" dirty="0" smtClean="0"/>
              <a:t>T1</a:t>
            </a:r>
            <a:r>
              <a:rPr lang="zh-CN" altLang="en-US" sz="2800" b="1" dirty="0" smtClean="0"/>
              <a:t>进行初始化编程以选择波特率。发送程序应先发送，再检查</a:t>
            </a:r>
            <a:r>
              <a:rPr lang="en-US" altLang="zh-CN" sz="2800" b="1" dirty="0" smtClean="0"/>
              <a:t>TI</a:t>
            </a:r>
            <a:r>
              <a:rPr lang="zh-CN" altLang="en-US" sz="2800" b="1" dirty="0" smtClean="0"/>
              <a:t>，再发送；而接收程序应先检查</a:t>
            </a:r>
            <a:r>
              <a:rPr lang="en-US" altLang="zh-CN" sz="2800" b="1" dirty="0" smtClean="0"/>
              <a:t>RI</a:t>
            </a:r>
            <a:r>
              <a:rPr lang="zh-CN" altLang="en-US" sz="2800" b="1" dirty="0" smtClean="0"/>
              <a:t>再接收，即发送过程是先发后查，而接收过程是先查后收。无论发送前或接收前都应该先清</a:t>
            </a:r>
            <a:r>
              <a:rPr lang="en-US" altLang="zh-CN" sz="2800" b="1" dirty="0" smtClean="0"/>
              <a:t>TI</a:t>
            </a:r>
            <a:r>
              <a:rPr lang="zh-CN" altLang="en-US" sz="2800" b="1" dirty="0" smtClean="0"/>
              <a:t>或</a:t>
            </a:r>
            <a:r>
              <a:rPr lang="en-US" altLang="zh-CN" sz="2800" b="1" dirty="0" smtClean="0"/>
              <a:t>RI</a:t>
            </a:r>
            <a:r>
              <a:rPr lang="zh-CN" altLang="en-US" sz="2800" b="1" dirty="0" smtClean="0"/>
              <a:t>，无论是查询方式还是中断方式，发送或接收后都不会自动清标志</a:t>
            </a:r>
            <a:r>
              <a:rPr lang="en-US" altLang="zh-CN" sz="2800" b="1" dirty="0"/>
              <a:t>TI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RI</a:t>
            </a:r>
            <a:r>
              <a:rPr lang="zh-CN" altLang="en-US" sz="2800" b="1" dirty="0" smtClean="0"/>
              <a:t>，必须用程序清零。</a:t>
            </a:r>
            <a:endParaRPr lang="zh-CN" altLang="en-US" sz="2800" b="1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2800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111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9310" y="-1453852"/>
            <a:ext cx="6957392" cy="9865097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930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333375"/>
            <a:ext cx="9144000" cy="652462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查询方式发送</a:t>
            </a:r>
            <a:r>
              <a:rPr lang="zh-CN" altLang="en-US" b="1" dirty="0" smtClean="0"/>
              <a:t>程序： 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先发后查） </a:t>
            </a:r>
            <a:endParaRPr lang="zh-CN" altLang="en-US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/>
              <a:t>  发送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个数据→查询</a:t>
            </a:r>
            <a:r>
              <a:rPr lang="en-US" altLang="zh-CN" b="1" dirty="0" smtClean="0"/>
              <a:t>TI →</a:t>
            </a:r>
            <a:r>
              <a:rPr lang="zh-CN" altLang="en-US" b="1" dirty="0" smtClean="0"/>
              <a:t>发送下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</a:t>
            </a:r>
            <a:endParaRPr lang="zh-CN" altLang="en-US" b="1" dirty="0" smtClean="0"/>
          </a:p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查询方式接收</a:t>
            </a:r>
            <a:r>
              <a:rPr lang="zh-CN" altLang="en-US" b="1" dirty="0" smtClean="0"/>
              <a:t>程序：（先查后收）</a:t>
            </a:r>
            <a:endParaRPr lang="zh-CN" altLang="en-US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/>
              <a:t>  查询</a:t>
            </a:r>
            <a:r>
              <a:rPr lang="en-US" altLang="zh-CN" b="1" dirty="0" smtClean="0"/>
              <a:t>RI→</a:t>
            </a:r>
            <a:r>
              <a:rPr lang="zh-CN" altLang="en-US" b="1" dirty="0" smtClean="0"/>
              <a:t>读入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个数据→查询</a:t>
            </a:r>
            <a:r>
              <a:rPr lang="en-US" altLang="zh-CN" b="1" dirty="0" smtClean="0"/>
              <a:t>RI→</a:t>
            </a:r>
            <a:r>
              <a:rPr lang="zh-CN" altLang="en-US" b="1" dirty="0" smtClean="0"/>
              <a:t>读下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</a:t>
            </a:r>
            <a:endParaRPr lang="zh-CN" altLang="en-US" b="1" dirty="0" smtClean="0"/>
          </a:p>
          <a:p>
            <a:pPr eaLnBrk="1" hangingPunct="1"/>
            <a:r>
              <a:rPr lang="zh-CN" altLang="en-US" b="1" dirty="0" smtClean="0">
                <a:solidFill>
                  <a:srgbClr val="FFC000"/>
                </a:solidFill>
              </a:rPr>
              <a:t>中断方式发送</a:t>
            </a:r>
            <a:r>
              <a:rPr lang="zh-CN" altLang="en-US" b="1" dirty="0" smtClean="0"/>
              <a:t>程序：</a:t>
            </a:r>
            <a:endParaRPr lang="zh-CN" altLang="en-US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/>
              <a:t>   发送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个数据→等待中断</a:t>
            </a:r>
            <a:r>
              <a:rPr lang="en-US" altLang="zh-CN" b="1" dirty="0" smtClean="0"/>
              <a:t>(TI=1)</a:t>
            </a:r>
            <a:r>
              <a:rPr lang="zh-CN" altLang="en-US" b="1" dirty="0" smtClean="0"/>
              <a:t>，在中断中再发送下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个数据。</a:t>
            </a:r>
            <a:endParaRPr lang="zh-CN" altLang="en-US" b="1" dirty="0" smtClean="0"/>
          </a:p>
          <a:p>
            <a:pPr eaLnBrk="1" hangingPunct="1"/>
            <a:r>
              <a:rPr lang="zh-CN" altLang="en-US" b="1" dirty="0" smtClean="0">
                <a:solidFill>
                  <a:srgbClr val="FFC000"/>
                </a:solidFill>
              </a:rPr>
              <a:t>中断方式接收</a:t>
            </a:r>
            <a:r>
              <a:rPr lang="zh-CN" altLang="en-US" b="1" dirty="0" smtClean="0"/>
              <a:t>程序：</a:t>
            </a:r>
            <a:endParaRPr lang="zh-CN" altLang="en-US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/>
              <a:t>   等待中断</a:t>
            </a:r>
            <a:r>
              <a:rPr lang="en-US" altLang="zh-CN" b="1" dirty="0" smtClean="0"/>
              <a:t>(RI=1)</a:t>
            </a:r>
            <a:r>
              <a:rPr lang="zh-CN" altLang="en-US" b="1" dirty="0" smtClean="0"/>
              <a:t>，在中断中接收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个数据。</a:t>
            </a:r>
            <a:endParaRPr lang="zh-CN" altLang="en-US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182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763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smtClean="0"/>
              <a:t>8.5.1 </a:t>
            </a:r>
            <a:r>
              <a:rPr lang="zh-CN" altLang="en-US" b="1" smtClean="0"/>
              <a:t>查询方式</a:t>
            </a:r>
            <a:endParaRPr lang="zh-CN" altLang="en-US" b="1" smtClean="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286000"/>
            <a:ext cx="8458200" cy="4114800"/>
          </a:xfrm>
        </p:spPr>
        <p:txBody>
          <a:bodyPr/>
          <a:lstStyle/>
          <a:p>
            <a:pPr eaLnBrk="1" hangingPunct="1"/>
            <a:r>
              <a:rPr lang="zh-CN" altLang="en-US" b="1" smtClean="0"/>
              <a:t>方式</a:t>
            </a:r>
            <a:r>
              <a:rPr lang="en-US" altLang="zh-CN" b="1" smtClean="0"/>
              <a:t>1 </a:t>
            </a:r>
            <a:r>
              <a:rPr lang="zh-CN" altLang="en-US" b="1" smtClean="0"/>
              <a:t>通信的查询方式发送流程图和接收流程图见下页</a:t>
            </a:r>
            <a:endParaRPr lang="zh-CN" altLang="en-US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135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5890" grpId="0" autoUpdateAnimBg="0"/>
      <p:bldP spid="165891" grpId="0" autoUpdateAnimBg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/>
          <p:cNvSpPr>
            <a:spLocks noChangeArrowheads="1"/>
          </p:cNvSpPr>
          <p:nvPr/>
        </p:nvSpPr>
        <p:spPr bwMode="auto">
          <a:xfrm>
            <a:off x="609600" y="1579563"/>
            <a:ext cx="37465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初始化、启动</a:t>
            </a:r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工作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7171" name="AutoShape 3"/>
          <p:cNvSpPr>
            <a:spLocks noChangeArrowheads="1"/>
          </p:cNvSpPr>
          <p:nvPr/>
        </p:nvSpPr>
        <p:spPr bwMode="auto">
          <a:xfrm>
            <a:off x="1087438" y="2362200"/>
            <a:ext cx="2979737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设定串行通信方式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1025525" y="3117850"/>
            <a:ext cx="2970213" cy="762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置发送数据块首址</a:t>
            </a:r>
            <a:endParaRPr lang="zh-CN" altLang="en-US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数据块长度计数器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7173" name="AutoShape 5"/>
          <p:cNvSpPr>
            <a:spLocks noChangeArrowheads="1"/>
          </p:cNvSpPr>
          <p:nvPr/>
        </p:nvSpPr>
        <p:spPr bwMode="auto">
          <a:xfrm>
            <a:off x="5791200" y="1198563"/>
            <a:ext cx="20208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清</a:t>
            </a:r>
            <a:r>
              <a:rPr lang="en-US" altLang="zh-CN" b="1">
                <a:solidFill>
                  <a:schemeClr val="bg2"/>
                </a:solidFill>
              </a:rPr>
              <a:t>TI</a:t>
            </a:r>
            <a:endParaRPr lang="en-US" altLang="zh-CN" b="1">
              <a:solidFill>
                <a:schemeClr val="bg2"/>
              </a:solidFill>
            </a:endParaRPr>
          </a:p>
        </p:txBody>
      </p:sp>
      <p:sp>
        <p:nvSpPr>
          <p:cNvPr id="7174" name="AutoShape 6"/>
          <p:cNvSpPr>
            <a:spLocks noChangeArrowheads="1"/>
          </p:cNvSpPr>
          <p:nvPr/>
        </p:nvSpPr>
        <p:spPr bwMode="auto">
          <a:xfrm>
            <a:off x="1108075" y="4322763"/>
            <a:ext cx="29591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发送数据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914400" y="5126038"/>
            <a:ext cx="3124200" cy="8382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TI</a:t>
            </a:r>
            <a:r>
              <a:rPr lang="zh-CN" altLang="en-US" b="1">
                <a:solidFill>
                  <a:schemeClr val="bg2"/>
                </a:solidFill>
              </a:rPr>
              <a:t>＝</a:t>
            </a:r>
            <a:r>
              <a:rPr lang="en-US" altLang="zh-CN" b="1">
                <a:solidFill>
                  <a:schemeClr val="bg2"/>
                </a:solidFill>
              </a:rPr>
              <a:t>1</a:t>
            </a:r>
            <a:r>
              <a:rPr lang="zh-CN" altLang="en-US" b="1">
                <a:solidFill>
                  <a:schemeClr val="bg2"/>
                </a:solidFill>
              </a:rPr>
              <a:t>？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2438400" y="20097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 flipH="1">
            <a:off x="533400" y="554196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 flipV="1">
            <a:off x="533400" y="49323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>
            <a:off x="533400" y="4932363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2479675" y="6262688"/>
            <a:ext cx="6207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 flipV="1">
            <a:off x="8686800" y="795338"/>
            <a:ext cx="0" cy="548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>
            <a:off x="6705600" y="773113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6697663" y="741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4" name="AutoShape 16"/>
          <p:cNvSpPr>
            <a:spLocks noChangeArrowheads="1"/>
          </p:cNvSpPr>
          <p:nvPr/>
        </p:nvSpPr>
        <p:spPr bwMode="auto">
          <a:xfrm>
            <a:off x="5638800" y="2112963"/>
            <a:ext cx="2209800" cy="8382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修改地址指针</a:t>
            </a:r>
            <a:endParaRPr lang="zh-CN" altLang="en-US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和块长度计数器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7185" name="AutoShape 17"/>
          <p:cNvSpPr>
            <a:spLocks noChangeArrowheads="1"/>
          </p:cNvSpPr>
          <p:nvPr/>
        </p:nvSpPr>
        <p:spPr bwMode="auto">
          <a:xfrm>
            <a:off x="5105400" y="3498850"/>
            <a:ext cx="3427413" cy="11430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全部数据发送完？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6705600" y="16144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6726238" y="2971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>
            <a:off x="6726238" y="47450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9" name="AutoShape 21"/>
          <p:cNvSpPr>
            <a:spLocks noChangeArrowheads="1"/>
          </p:cNvSpPr>
          <p:nvPr/>
        </p:nvSpPr>
        <p:spPr bwMode="auto">
          <a:xfrm>
            <a:off x="1863725" y="817563"/>
            <a:ext cx="1268413" cy="381000"/>
          </a:xfrm>
          <a:prstGeom prst="flowChartAlternate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开始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7190" name="AutoShape 22"/>
          <p:cNvSpPr>
            <a:spLocks noChangeArrowheads="1"/>
          </p:cNvSpPr>
          <p:nvPr/>
        </p:nvSpPr>
        <p:spPr bwMode="auto">
          <a:xfrm>
            <a:off x="6269038" y="5313363"/>
            <a:ext cx="1182687" cy="381000"/>
          </a:xfrm>
          <a:prstGeom prst="flowChartAlternate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结束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7191" name="Line 23"/>
          <p:cNvSpPr>
            <a:spLocks noChangeShapeType="1"/>
          </p:cNvSpPr>
          <p:nvPr/>
        </p:nvSpPr>
        <p:spPr bwMode="auto">
          <a:xfrm>
            <a:off x="2362200" y="119856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2" name="Line 24"/>
          <p:cNvSpPr>
            <a:spLocks noChangeShapeType="1"/>
          </p:cNvSpPr>
          <p:nvPr/>
        </p:nvSpPr>
        <p:spPr bwMode="auto">
          <a:xfrm>
            <a:off x="2438400" y="279876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3" name="Line 25"/>
          <p:cNvSpPr>
            <a:spLocks noChangeShapeType="1"/>
          </p:cNvSpPr>
          <p:nvPr/>
        </p:nvSpPr>
        <p:spPr bwMode="auto">
          <a:xfrm>
            <a:off x="2438400" y="394176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4" name="Line 26"/>
          <p:cNvSpPr>
            <a:spLocks noChangeShapeType="1"/>
          </p:cNvSpPr>
          <p:nvPr/>
        </p:nvSpPr>
        <p:spPr bwMode="auto">
          <a:xfrm>
            <a:off x="2459038" y="47386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>
            <a:off x="2479675" y="59991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H="1">
            <a:off x="2438400" y="4073525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7" name="Rectangle 33"/>
          <p:cNvSpPr>
            <a:spLocks noChangeArrowheads="1"/>
          </p:cNvSpPr>
          <p:nvPr/>
        </p:nvSpPr>
        <p:spPr bwMode="auto">
          <a:xfrm>
            <a:off x="2819400" y="0"/>
            <a:ext cx="3892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Arial" panose="02080604020202020204" pitchFamily="34" charset="0"/>
              </a:rPr>
              <a:t>查询方式</a:t>
            </a:r>
            <a:r>
              <a:rPr lang="zh-CN" altLang="en-US" sz="3200" b="1" dirty="0">
                <a:solidFill>
                  <a:srgbClr val="FF0000"/>
                </a:solidFill>
                <a:latin typeface="Arial" panose="02080604020202020204" pitchFamily="34" charset="0"/>
              </a:rPr>
              <a:t>发送</a:t>
            </a:r>
            <a:r>
              <a:rPr lang="zh-CN" altLang="en-US" sz="3200" b="1" dirty="0">
                <a:solidFill>
                  <a:schemeClr val="tx2"/>
                </a:solidFill>
                <a:latin typeface="Arial" panose="02080604020202020204" pitchFamily="34" charset="0"/>
              </a:rPr>
              <a:t>流程图</a:t>
            </a:r>
            <a:endParaRPr lang="zh-CN" altLang="en-US" sz="3200" b="1" dirty="0">
              <a:solidFill>
                <a:schemeClr val="tx2"/>
              </a:solidFill>
              <a:latin typeface="Arial" panose="02080604020202020204" pitchFamily="34" charset="0"/>
            </a:endParaRPr>
          </a:p>
        </p:txBody>
      </p:sp>
      <p:sp>
        <p:nvSpPr>
          <p:cNvPr id="7198" name="Text Box 34"/>
          <p:cNvSpPr txBox="1">
            <a:spLocks noChangeArrowheads="1"/>
          </p:cNvSpPr>
          <p:nvPr/>
        </p:nvSpPr>
        <p:spPr bwMode="auto">
          <a:xfrm>
            <a:off x="6400800" y="4724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  <a:endParaRPr lang="en-US" altLang="zh-CN" b="1"/>
          </a:p>
        </p:txBody>
      </p:sp>
      <p:sp>
        <p:nvSpPr>
          <p:cNvPr id="7199" name="Text Box 35"/>
          <p:cNvSpPr txBox="1">
            <a:spLocks noChangeArrowheads="1"/>
          </p:cNvSpPr>
          <p:nvPr/>
        </p:nvSpPr>
        <p:spPr bwMode="auto">
          <a:xfrm>
            <a:off x="4800600" y="3657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  <a:endParaRPr lang="en-US" altLang="zh-CN" b="1"/>
          </a:p>
        </p:txBody>
      </p:sp>
      <p:sp>
        <p:nvSpPr>
          <p:cNvPr id="7200" name="Text Box 36"/>
          <p:cNvSpPr txBox="1">
            <a:spLocks noChangeArrowheads="1"/>
          </p:cNvSpPr>
          <p:nvPr/>
        </p:nvSpPr>
        <p:spPr bwMode="auto">
          <a:xfrm>
            <a:off x="2057400" y="6019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  <a:endParaRPr lang="en-US" altLang="zh-CN" b="1"/>
          </a:p>
        </p:txBody>
      </p:sp>
      <p:sp>
        <p:nvSpPr>
          <p:cNvPr id="7201" name="Text Box 37"/>
          <p:cNvSpPr txBox="1">
            <a:spLocks noChangeArrowheads="1"/>
          </p:cNvSpPr>
          <p:nvPr/>
        </p:nvSpPr>
        <p:spPr bwMode="auto">
          <a:xfrm>
            <a:off x="533400" y="5486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  <a:endParaRPr lang="en-US" altLang="zh-CN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824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ChangeArrowheads="1"/>
          </p:cNvSpPr>
          <p:nvPr/>
        </p:nvSpPr>
        <p:spPr bwMode="auto">
          <a:xfrm>
            <a:off x="609600" y="1457325"/>
            <a:ext cx="360203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初始化、启动</a:t>
            </a:r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工作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422275" y="2239963"/>
            <a:ext cx="4221163" cy="436562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设定串行通信方式</a:t>
            </a:r>
            <a:r>
              <a:rPr lang="en-US" altLang="zh-CN" b="1">
                <a:solidFill>
                  <a:schemeClr val="bg2"/>
                </a:solidFill>
              </a:rPr>
              <a:t>,</a:t>
            </a:r>
            <a:r>
              <a:rPr lang="zh-CN" altLang="en-US" b="1">
                <a:solidFill>
                  <a:schemeClr val="bg2"/>
                </a:solidFill>
              </a:rPr>
              <a:t>允许接收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1025525" y="2995613"/>
            <a:ext cx="3114675" cy="762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置接收缓冲区首址</a:t>
            </a:r>
            <a:endParaRPr lang="zh-CN" altLang="en-US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接收数据块长度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5791200" y="1076325"/>
            <a:ext cx="194945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清</a:t>
            </a:r>
            <a:r>
              <a:rPr lang="en-US" altLang="zh-CN" b="1">
                <a:solidFill>
                  <a:schemeClr val="bg2"/>
                </a:solidFill>
              </a:rPr>
              <a:t>RI</a:t>
            </a:r>
            <a:endParaRPr lang="en-US" altLang="zh-CN" b="1">
              <a:solidFill>
                <a:schemeClr val="bg2"/>
              </a:solidFill>
            </a:endParaRPr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914400" y="4352925"/>
            <a:ext cx="3297238" cy="8382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RI</a:t>
            </a:r>
            <a:r>
              <a:rPr lang="zh-CN" altLang="en-US" b="1">
                <a:solidFill>
                  <a:schemeClr val="bg2"/>
                </a:solidFill>
              </a:rPr>
              <a:t>＝</a:t>
            </a:r>
            <a:r>
              <a:rPr lang="en-US" altLang="zh-CN" b="1">
                <a:solidFill>
                  <a:schemeClr val="bg2"/>
                </a:solidFill>
              </a:rPr>
              <a:t>1</a:t>
            </a:r>
            <a:r>
              <a:rPr lang="zh-CN" altLang="en-US" b="1">
                <a:solidFill>
                  <a:schemeClr val="bg2"/>
                </a:solidFill>
              </a:rPr>
              <a:t>？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2438400" y="1887538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H="1">
            <a:off x="533400" y="4775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 flipV="1">
            <a:off x="533400" y="39624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533400" y="3971925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2479675" y="6257925"/>
            <a:ext cx="6207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 flipV="1">
            <a:off x="8672513" y="673100"/>
            <a:ext cx="0" cy="558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>
            <a:off x="6705600" y="650875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6697663" y="660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7" name="AutoShape 15"/>
          <p:cNvSpPr>
            <a:spLocks noChangeArrowheads="1"/>
          </p:cNvSpPr>
          <p:nvPr/>
        </p:nvSpPr>
        <p:spPr bwMode="auto">
          <a:xfrm>
            <a:off x="5638800" y="1990725"/>
            <a:ext cx="2389188" cy="8382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修改地址指针</a:t>
            </a:r>
            <a:endParaRPr lang="zh-CN" altLang="en-US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和块长度计数器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8208" name="AutoShape 16"/>
          <p:cNvSpPr>
            <a:spLocks noChangeArrowheads="1"/>
          </p:cNvSpPr>
          <p:nvPr/>
        </p:nvSpPr>
        <p:spPr bwMode="auto">
          <a:xfrm>
            <a:off x="5105400" y="3376613"/>
            <a:ext cx="3354388" cy="11430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全部数据接收完？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6705600" y="14922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>
            <a:off x="6726238" y="284956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6726238" y="454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1863725" y="695325"/>
            <a:ext cx="1268413" cy="381000"/>
          </a:xfrm>
          <a:prstGeom prst="flowChartAlternate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开始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8213" name="AutoShape 21"/>
          <p:cNvSpPr>
            <a:spLocks noChangeArrowheads="1"/>
          </p:cNvSpPr>
          <p:nvPr/>
        </p:nvSpPr>
        <p:spPr bwMode="auto">
          <a:xfrm>
            <a:off x="6269038" y="5114925"/>
            <a:ext cx="1039812" cy="381000"/>
          </a:xfrm>
          <a:prstGeom prst="flowChartAlternate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结束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>
            <a:off x="2362200" y="107632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2438400" y="267652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>
            <a:off x="2459038" y="3784600"/>
            <a:ext cx="0" cy="568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>
            <a:off x="2479675" y="5953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 flipH="1">
            <a:off x="2459038" y="3971925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9" name="AutoShape 27"/>
          <p:cNvSpPr>
            <a:spLocks noChangeArrowheads="1"/>
          </p:cNvSpPr>
          <p:nvPr/>
        </p:nvSpPr>
        <p:spPr bwMode="auto">
          <a:xfrm>
            <a:off x="1128713" y="5559425"/>
            <a:ext cx="2938462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接收数据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2459038" y="52197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21" name="Rectangle 33"/>
          <p:cNvSpPr>
            <a:spLocks noChangeArrowheads="1"/>
          </p:cNvSpPr>
          <p:nvPr/>
        </p:nvSpPr>
        <p:spPr bwMode="auto">
          <a:xfrm>
            <a:off x="2857500" y="0"/>
            <a:ext cx="3870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Arial" panose="02080604020202020204" pitchFamily="34" charset="0"/>
              </a:rPr>
              <a:t>查询方式</a:t>
            </a:r>
            <a:r>
              <a:rPr lang="zh-CN" altLang="en-US" sz="3200" b="1" dirty="0">
                <a:solidFill>
                  <a:srgbClr val="FF0000"/>
                </a:solidFill>
                <a:latin typeface="Arial" panose="02080604020202020204" pitchFamily="34" charset="0"/>
              </a:rPr>
              <a:t>接收</a:t>
            </a:r>
            <a:r>
              <a:rPr lang="zh-CN" altLang="en-US" sz="3200" b="1" dirty="0">
                <a:solidFill>
                  <a:schemeClr val="tx2"/>
                </a:solidFill>
                <a:latin typeface="Arial" panose="02080604020202020204" pitchFamily="34" charset="0"/>
              </a:rPr>
              <a:t>流程图</a:t>
            </a:r>
            <a:endParaRPr lang="zh-CN" altLang="en-US" sz="3200" b="1" dirty="0">
              <a:solidFill>
                <a:schemeClr val="tx2"/>
              </a:solidFill>
              <a:latin typeface="Arial" panose="02080604020202020204" pitchFamily="34" charset="0"/>
            </a:endParaRPr>
          </a:p>
        </p:txBody>
      </p:sp>
      <p:sp>
        <p:nvSpPr>
          <p:cNvPr id="8222" name="Text Box 34"/>
          <p:cNvSpPr txBox="1">
            <a:spLocks noChangeArrowheads="1"/>
          </p:cNvSpPr>
          <p:nvPr/>
        </p:nvSpPr>
        <p:spPr bwMode="auto">
          <a:xfrm>
            <a:off x="6400800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  <a:endParaRPr lang="en-US" altLang="zh-CN" b="1"/>
          </a:p>
        </p:txBody>
      </p:sp>
      <p:sp>
        <p:nvSpPr>
          <p:cNvPr id="8223" name="Text Box 35"/>
          <p:cNvSpPr txBox="1">
            <a:spLocks noChangeArrowheads="1"/>
          </p:cNvSpPr>
          <p:nvPr/>
        </p:nvSpPr>
        <p:spPr bwMode="auto">
          <a:xfrm>
            <a:off x="4724400" y="3581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  <a:endParaRPr lang="en-US" altLang="zh-CN" b="1"/>
          </a:p>
        </p:txBody>
      </p:sp>
      <p:sp>
        <p:nvSpPr>
          <p:cNvPr id="8224" name="Text Box 36"/>
          <p:cNvSpPr txBox="1">
            <a:spLocks noChangeArrowheads="1"/>
          </p:cNvSpPr>
          <p:nvPr/>
        </p:nvSpPr>
        <p:spPr bwMode="auto">
          <a:xfrm>
            <a:off x="2438400" y="5181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  <a:endParaRPr lang="en-US" altLang="zh-CN" b="1"/>
          </a:p>
        </p:txBody>
      </p:sp>
      <p:sp>
        <p:nvSpPr>
          <p:cNvPr id="8225" name="Text Box 37"/>
          <p:cNvSpPr txBox="1">
            <a:spLocks noChangeArrowheads="1"/>
          </p:cNvSpPr>
          <p:nvPr/>
        </p:nvSpPr>
        <p:spPr bwMode="auto">
          <a:xfrm>
            <a:off x="611188" y="436562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  <a:endParaRPr lang="en-US" altLang="zh-CN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8805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763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8.5.2  </a:t>
            </a:r>
            <a:r>
              <a:rPr lang="zh-CN" altLang="en-US" b="1" smtClean="0"/>
              <a:t>中断方式</a:t>
            </a:r>
            <a:endParaRPr lang="zh-CN" altLang="en-US" b="1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1534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smtClean="0"/>
              <a:t>        </a:t>
            </a:r>
            <a:r>
              <a:rPr lang="zh-CN" altLang="en-US" b="1" smtClean="0"/>
              <a:t>中断方式的初始化编程同查询方式，不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同的是要开中断，即置位</a:t>
            </a:r>
            <a:r>
              <a:rPr lang="en-US" altLang="zh-CN" b="1" smtClean="0"/>
              <a:t>EA</a:t>
            </a:r>
            <a:r>
              <a:rPr lang="zh-CN" altLang="en-US" b="1" smtClean="0"/>
              <a:t>和</a:t>
            </a:r>
            <a:r>
              <a:rPr lang="en-US" altLang="zh-CN" b="1" smtClean="0"/>
              <a:t>ES</a:t>
            </a:r>
            <a:r>
              <a:rPr lang="zh-CN" altLang="en-US" b="1" smtClean="0"/>
              <a:t>，编写中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断服务程序。</a:t>
            </a:r>
            <a:endParaRPr lang="zh-CN" altLang="en-US" sz="2400" b="1" smtClean="0">
              <a:solidFill>
                <a:schemeClr val="bg2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684213" y="4005263"/>
            <a:ext cx="77851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/>
              <a:t>        </a:t>
            </a:r>
            <a:r>
              <a:rPr lang="zh-CN" altLang="en-US" sz="3200" b="1"/>
              <a:t>方式</a:t>
            </a:r>
            <a:r>
              <a:rPr lang="en-US" altLang="zh-CN" sz="3200" b="1"/>
              <a:t>1 </a:t>
            </a:r>
            <a:r>
              <a:rPr lang="zh-CN" altLang="en-US" sz="3200" b="1"/>
              <a:t>通信的</a:t>
            </a:r>
            <a:r>
              <a:rPr lang="zh-CN" altLang="en-US" sz="3600" b="1">
                <a:latin typeface="Arial" panose="02080604020202020204" pitchFamily="34" charset="0"/>
              </a:rPr>
              <a:t>中断方式串行通信的程序流程见下图：</a:t>
            </a:r>
            <a:endParaRPr lang="zh-CN" altLang="en-US" sz="3600" b="1"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887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304800" y="1524000"/>
            <a:ext cx="369093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初始化、启动</a:t>
            </a:r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工作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782638" y="2306638"/>
            <a:ext cx="29972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设定串行通信方式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720725" y="3062288"/>
            <a:ext cx="3059113" cy="762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置发送数据块首址</a:t>
            </a:r>
            <a:endParaRPr lang="zh-CN" altLang="en-US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数据块长度计数器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0245" name="AutoShape 5"/>
          <p:cNvSpPr>
            <a:spLocks noChangeArrowheads="1"/>
          </p:cNvSpPr>
          <p:nvPr/>
        </p:nvSpPr>
        <p:spPr bwMode="auto">
          <a:xfrm>
            <a:off x="803275" y="4973638"/>
            <a:ext cx="2905125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发送数据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2133600" y="195421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4038600" y="3429000"/>
            <a:ext cx="3341688" cy="11430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全部数据发送完？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5638800" y="1752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5659438" y="29162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5670550" y="46259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2133600" y="2743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2133600" y="3886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2154238" y="53895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4" name="Rectangle 16"/>
          <p:cNvSpPr>
            <a:spLocks noChangeArrowheads="1"/>
          </p:cNvSpPr>
          <p:nvPr/>
        </p:nvSpPr>
        <p:spPr bwMode="auto">
          <a:xfrm>
            <a:off x="2819400" y="0"/>
            <a:ext cx="3870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  <a:latin typeface="Arial" panose="02080604020202020204" pitchFamily="34" charset="0"/>
              </a:rPr>
              <a:t>中断方式发送流程图</a:t>
            </a:r>
            <a:endParaRPr lang="zh-CN" altLang="en-US" sz="3200" b="1">
              <a:solidFill>
                <a:schemeClr val="tx2"/>
              </a:solidFill>
              <a:latin typeface="Arial" panose="02080604020202020204" pitchFamily="34" charset="0"/>
            </a:endParaRPr>
          </a:p>
        </p:txBody>
      </p:sp>
      <p:sp>
        <p:nvSpPr>
          <p:cNvPr id="10255" name="AutoShape 17"/>
          <p:cNvSpPr>
            <a:spLocks noChangeArrowheads="1"/>
          </p:cNvSpPr>
          <p:nvPr/>
        </p:nvSpPr>
        <p:spPr bwMode="auto">
          <a:xfrm>
            <a:off x="796925" y="5780088"/>
            <a:ext cx="2911475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等待中断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0256" name="AutoShape 18"/>
          <p:cNvSpPr>
            <a:spLocks noChangeArrowheads="1"/>
          </p:cNvSpPr>
          <p:nvPr/>
        </p:nvSpPr>
        <p:spPr bwMode="auto">
          <a:xfrm>
            <a:off x="781050" y="4189413"/>
            <a:ext cx="27828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1 </a:t>
            </a:r>
            <a:r>
              <a:rPr lang="en-US" altLang="zh-CN" b="1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>
                <a:solidFill>
                  <a:schemeClr val="bg2"/>
                </a:solidFill>
              </a:rPr>
              <a:t> EA, 1</a:t>
            </a:r>
            <a:r>
              <a:rPr lang="en-US" altLang="zh-CN" b="1">
                <a:solidFill>
                  <a:schemeClr val="bg2"/>
                </a:solidFill>
                <a:sym typeface="Wingdings" panose="05000000000000000000" pitchFamily="2" charset="2"/>
              </a:rPr>
              <a:t>ES</a:t>
            </a:r>
            <a:endParaRPr lang="en-US" altLang="zh-CN" b="1">
              <a:solidFill>
                <a:schemeClr val="bg2"/>
              </a:solidFill>
              <a:sym typeface="Wingdings" panose="05000000000000000000" pitchFamily="2" charset="2"/>
            </a:endParaRPr>
          </a:p>
        </p:txBody>
      </p:sp>
      <p:sp>
        <p:nvSpPr>
          <p:cNvPr id="10257" name="Line 19"/>
          <p:cNvSpPr>
            <a:spLocks noChangeShapeType="1"/>
          </p:cNvSpPr>
          <p:nvPr/>
        </p:nvSpPr>
        <p:spPr bwMode="auto">
          <a:xfrm>
            <a:off x="2133600" y="4592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8" name="AutoShape 20"/>
          <p:cNvSpPr>
            <a:spLocks noChangeArrowheads="1"/>
          </p:cNvSpPr>
          <p:nvPr/>
        </p:nvSpPr>
        <p:spPr bwMode="auto">
          <a:xfrm>
            <a:off x="4822825" y="4953000"/>
            <a:ext cx="183673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发送数据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0259" name="AutoShape 21"/>
          <p:cNvSpPr>
            <a:spLocks noChangeArrowheads="1"/>
          </p:cNvSpPr>
          <p:nvPr/>
        </p:nvSpPr>
        <p:spPr bwMode="auto">
          <a:xfrm>
            <a:off x="4876800" y="5791200"/>
            <a:ext cx="18557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中断返回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0260" name="AutoShape 22"/>
          <p:cNvSpPr>
            <a:spLocks noChangeArrowheads="1"/>
          </p:cNvSpPr>
          <p:nvPr/>
        </p:nvSpPr>
        <p:spPr bwMode="auto">
          <a:xfrm>
            <a:off x="6858000" y="4953000"/>
            <a:ext cx="20574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0 </a:t>
            </a:r>
            <a:r>
              <a:rPr lang="en-US" altLang="zh-CN" b="1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>
                <a:solidFill>
                  <a:schemeClr val="bg2"/>
                </a:solidFill>
              </a:rPr>
              <a:t> EA, 0</a:t>
            </a:r>
            <a:r>
              <a:rPr lang="en-US" altLang="zh-CN" b="1">
                <a:solidFill>
                  <a:schemeClr val="bg2"/>
                </a:solidFill>
                <a:sym typeface="Wingdings" panose="05000000000000000000" pitchFamily="2" charset="2"/>
              </a:rPr>
              <a:t>ES</a:t>
            </a:r>
            <a:endParaRPr lang="en-US" altLang="zh-CN" b="1">
              <a:solidFill>
                <a:schemeClr val="bg2"/>
              </a:solidFill>
              <a:sym typeface="Wingdings" panose="05000000000000000000" pitchFamily="2" charset="2"/>
            </a:endParaRPr>
          </a:p>
        </p:txBody>
      </p:sp>
      <p:sp>
        <p:nvSpPr>
          <p:cNvPr id="10261" name="Text Box 23"/>
          <p:cNvSpPr txBox="1">
            <a:spLocks noChangeArrowheads="1"/>
          </p:cNvSpPr>
          <p:nvPr/>
        </p:nvSpPr>
        <p:spPr bwMode="auto">
          <a:xfrm>
            <a:off x="5003800" y="765175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中断服务程序</a:t>
            </a:r>
            <a:endParaRPr lang="zh-CN" altLang="en-US" b="1"/>
          </a:p>
        </p:txBody>
      </p:sp>
      <p:sp>
        <p:nvSpPr>
          <p:cNvPr id="10262" name="Text Box 24"/>
          <p:cNvSpPr txBox="1">
            <a:spLocks noChangeArrowheads="1"/>
          </p:cNvSpPr>
          <p:nvPr/>
        </p:nvSpPr>
        <p:spPr bwMode="auto">
          <a:xfrm>
            <a:off x="1447800" y="762000"/>
            <a:ext cx="1468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主程序</a:t>
            </a:r>
            <a:endParaRPr lang="zh-CN" altLang="en-US" b="1"/>
          </a:p>
        </p:txBody>
      </p:sp>
      <p:sp>
        <p:nvSpPr>
          <p:cNvPr id="10263" name="Line 25"/>
          <p:cNvSpPr>
            <a:spLocks noChangeShapeType="1"/>
          </p:cNvSpPr>
          <p:nvPr/>
        </p:nvSpPr>
        <p:spPr bwMode="auto">
          <a:xfrm>
            <a:off x="5715000" y="5387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4" name="Line 26"/>
          <p:cNvSpPr>
            <a:spLocks noChangeShapeType="1"/>
          </p:cNvSpPr>
          <p:nvPr/>
        </p:nvSpPr>
        <p:spPr bwMode="auto">
          <a:xfrm>
            <a:off x="7315200" y="4038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5" name="Line 27"/>
          <p:cNvSpPr>
            <a:spLocks noChangeShapeType="1"/>
          </p:cNvSpPr>
          <p:nvPr/>
        </p:nvSpPr>
        <p:spPr bwMode="auto">
          <a:xfrm>
            <a:off x="7924800" y="4038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6" name="AutoShape 28"/>
          <p:cNvSpPr>
            <a:spLocks noChangeArrowheads="1"/>
          </p:cNvSpPr>
          <p:nvPr/>
        </p:nvSpPr>
        <p:spPr bwMode="auto">
          <a:xfrm>
            <a:off x="4572000" y="2286000"/>
            <a:ext cx="2305050" cy="8382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修改地址指针</a:t>
            </a:r>
            <a:endParaRPr lang="zh-CN" altLang="en-US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和块长度计数器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0267" name="AutoShape 29"/>
          <p:cNvSpPr>
            <a:spLocks noChangeArrowheads="1"/>
          </p:cNvSpPr>
          <p:nvPr/>
        </p:nvSpPr>
        <p:spPr bwMode="auto">
          <a:xfrm>
            <a:off x="4724400" y="1524000"/>
            <a:ext cx="1935163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清</a:t>
            </a:r>
            <a:r>
              <a:rPr lang="en-US" altLang="zh-CN" b="1">
                <a:solidFill>
                  <a:schemeClr val="bg2"/>
                </a:solidFill>
              </a:rPr>
              <a:t>TI</a:t>
            </a:r>
            <a:endParaRPr lang="en-US" altLang="zh-CN" b="1">
              <a:solidFill>
                <a:schemeClr val="bg2"/>
              </a:solidFill>
            </a:endParaRPr>
          </a:p>
        </p:txBody>
      </p:sp>
      <p:sp>
        <p:nvSpPr>
          <p:cNvPr id="10268" name="Line 30"/>
          <p:cNvSpPr>
            <a:spLocks noChangeShapeType="1"/>
          </p:cNvSpPr>
          <p:nvPr/>
        </p:nvSpPr>
        <p:spPr bwMode="auto">
          <a:xfrm>
            <a:off x="7924800" y="5334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9" name="Line 31"/>
          <p:cNvSpPr>
            <a:spLocks noChangeShapeType="1"/>
          </p:cNvSpPr>
          <p:nvPr/>
        </p:nvSpPr>
        <p:spPr bwMode="auto">
          <a:xfrm flipH="1">
            <a:off x="5715000" y="55626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0" name="Text Box 32"/>
          <p:cNvSpPr txBox="1">
            <a:spLocks noChangeArrowheads="1"/>
          </p:cNvSpPr>
          <p:nvPr/>
        </p:nvSpPr>
        <p:spPr bwMode="auto">
          <a:xfrm>
            <a:off x="7239000" y="3581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  <a:endParaRPr lang="en-US" altLang="zh-CN" b="1"/>
          </a:p>
        </p:txBody>
      </p:sp>
      <p:sp>
        <p:nvSpPr>
          <p:cNvPr id="10271" name="Text Box 33"/>
          <p:cNvSpPr txBox="1">
            <a:spLocks noChangeArrowheads="1"/>
          </p:cNvSpPr>
          <p:nvPr/>
        </p:nvSpPr>
        <p:spPr bwMode="auto">
          <a:xfrm>
            <a:off x="5795963" y="4495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  <a:endParaRPr lang="en-US" altLang="zh-CN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012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755650" y="1557338"/>
            <a:ext cx="35052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初始化、启动</a:t>
            </a:r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工作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1011238" y="2306638"/>
            <a:ext cx="2913062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设定串行通信方式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949325" y="3062288"/>
            <a:ext cx="3046413" cy="762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置接收数据块首址</a:t>
            </a:r>
            <a:endParaRPr lang="zh-CN" altLang="en-US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数据块长度计数器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2362200" y="195421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4572000" y="3906838"/>
            <a:ext cx="3505200" cy="11430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全部数据接收完？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6400800" y="14684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6421438" y="33734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6432550" y="50831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2362200" y="2743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2362200" y="3886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6" name="Rectangle 14"/>
          <p:cNvSpPr>
            <a:spLocks noChangeArrowheads="1"/>
          </p:cNvSpPr>
          <p:nvPr/>
        </p:nvSpPr>
        <p:spPr bwMode="auto">
          <a:xfrm>
            <a:off x="2819400" y="0"/>
            <a:ext cx="3870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  <a:latin typeface="Arial" panose="02080604020202020204" pitchFamily="34" charset="0"/>
              </a:rPr>
              <a:t>中断方式接收流程图</a:t>
            </a:r>
            <a:endParaRPr lang="zh-CN" altLang="en-US" sz="3200" b="1">
              <a:solidFill>
                <a:schemeClr val="tx2"/>
              </a:solidFill>
              <a:latin typeface="Arial" panose="02080604020202020204" pitchFamily="34" charset="0"/>
            </a:endParaRPr>
          </a:p>
        </p:txBody>
      </p:sp>
      <p:sp>
        <p:nvSpPr>
          <p:cNvPr id="11277" name="AutoShape 15"/>
          <p:cNvSpPr>
            <a:spLocks noChangeArrowheads="1"/>
          </p:cNvSpPr>
          <p:nvPr/>
        </p:nvSpPr>
        <p:spPr bwMode="auto">
          <a:xfrm>
            <a:off x="1025525" y="5029200"/>
            <a:ext cx="282575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等待中断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1278" name="AutoShape 16"/>
          <p:cNvSpPr>
            <a:spLocks noChangeArrowheads="1"/>
          </p:cNvSpPr>
          <p:nvPr/>
        </p:nvSpPr>
        <p:spPr bwMode="auto">
          <a:xfrm>
            <a:off x="1009650" y="4189413"/>
            <a:ext cx="27432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1 </a:t>
            </a:r>
            <a:r>
              <a:rPr lang="en-US" altLang="zh-CN" b="1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>
                <a:solidFill>
                  <a:schemeClr val="bg2"/>
                </a:solidFill>
              </a:rPr>
              <a:t> EA, 1</a:t>
            </a:r>
            <a:r>
              <a:rPr lang="en-US" altLang="zh-CN" b="1">
                <a:solidFill>
                  <a:schemeClr val="bg2"/>
                </a:solidFill>
                <a:sym typeface="Wingdings" panose="05000000000000000000" pitchFamily="2" charset="2"/>
              </a:rPr>
              <a:t>ES</a:t>
            </a:r>
            <a:endParaRPr lang="en-US" altLang="zh-CN" b="1">
              <a:solidFill>
                <a:schemeClr val="bg2"/>
              </a:solidFill>
              <a:sym typeface="Wingdings" panose="05000000000000000000" pitchFamily="2" charset="2"/>
            </a:endParaRPr>
          </a:p>
        </p:txBody>
      </p:sp>
      <p:sp>
        <p:nvSpPr>
          <p:cNvPr id="11279" name="Line 17"/>
          <p:cNvSpPr>
            <a:spLocks noChangeShapeType="1"/>
          </p:cNvSpPr>
          <p:nvPr/>
        </p:nvSpPr>
        <p:spPr bwMode="auto">
          <a:xfrm>
            <a:off x="2362200" y="4592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80" name="AutoShape 18"/>
          <p:cNvSpPr>
            <a:spLocks noChangeArrowheads="1"/>
          </p:cNvSpPr>
          <p:nvPr/>
        </p:nvSpPr>
        <p:spPr bwMode="auto">
          <a:xfrm>
            <a:off x="5638800" y="6248400"/>
            <a:ext cx="1812925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中断返回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1281" name="AutoShape 19"/>
          <p:cNvSpPr>
            <a:spLocks noChangeArrowheads="1"/>
          </p:cNvSpPr>
          <p:nvPr/>
        </p:nvSpPr>
        <p:spPr bwMode="auto">
          <a:xfrm>
            <a:off x="5410200" y="5410200"/>
            <a:ext cx="20574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0 </a:t>
            </a:r>
            <a:r>
              <a:rPr lang="en-US" altLang="zh-CN" b="1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>
                <a:solidFill>
                  <a:schemeClr val="bg2"/>
                </a:solidFill>
              </a:rPr>
              <a:t> EA, 0</a:t>
            </a:r>
            <a:r>
              <a:rPr lang="en-US" altLang="zh-CN" b="1">
                <a:solidFill>
                  <a:schemeClr val="bg2"/>
                </a:solidFill>
                <a:sym typeface="Wingdings" panose="05000000000000000000" pitchFamily="2" charset="2"/>
              </a:rPr>
              <a:t>ES</a:t>
            </a:r>
            <a:endParaRPr lang="en-US" altLang="zh-CN" b="1">
              <a:solidFill>
                <a:schemeClr val="bg2"/>
              </a:solidFill>
              <a:sym typeface="Wingdings" panose="05000000000000000000" pitchFamily="2" charset="2"/>
            </a:endParaRPr>
          </a:p>
        </p:txBody>
      </p:sp>
      <p:sp>
        <p:nvSpPr>
          <p:cNvPr id="11282" name="Text Box 20"/>
          <p:cNvSpPr txBox="1">
            <a:spLocks noChangeArrowheads="1"/>
          </p:cNvSpPr>
          <p:nvPr/>
        </p:nvSpPr>
        <p:spPr bwMode="auto">
          <a:xfrm>
            <a:off x="5378450" y="609600"/>
            <a:ext cx="2289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中断服务程序</a:t>
            </a:r>
            <a:endParaRPr lang="zh-CN" altLang="en-US" b="1"/>
          </a:p>
        </p:txBody>
      </p:sp>
      <p:sp>
        <p:nvSpPr>
          <p:cNvPr id="11283" name="Text Box 21"/>
          <p:cNvSpPr txBox="1">
            <a:spLocks noChangeArrowheads="1"/>
          </p:cNvSpPr>
          <p:nvPr/>
        </p:nvSpPr>
        <p:spPr bwMode="auto">
          <a:xfrm>
            <a:off x="1676400" y="762000"/>
            <a:ext cx="1455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主程序</a:t>
            </a:r>
            <a:endParaRPr lang="zh-CN" altLang="en-US" b="1"/>
          </a:p>
        </p:txBody>
      </p:sp>
      <p:sp>
        <p:nvSpPr>
          <p:cNvPr id="11284" name="Line 22"/>
          <p:cNvSpPr>
            <a:spLocks noChangeShapeType="1"/>
          </p:cNvSpPr>
          <p:nvPr/>
        </p:nvSpPr>
        <p:spPr bwMode="auto">
          <a:xfrm>
            <a:off x="6477000" y="58451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85" name="Line 23"/>
          <p:cNvSpPr>
            <a:spLocks noChangeShapeType="1"/>
          </p:cNvSpPr>
          <p:nvPr/>
        </p:nvSpPr>
        <p:spPr bwMode="auto">
          <a:xfrm>
            <a:off x="8077200" y="4495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86" name="AutoShape 24"/>
          <p:cNvSpPr>
            <a:spLocks noChangeArrowheads="1"/>
          </p:cNvSpPr>
          <p:nvPr/>
        </p:nvSpPr>
        <p:spPr bwMode="auto">
          <a:xfrm>
            <a:off x="5334000" y="2743200"/>
            <a:ext cx="2406650" cy="8382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修改地址指针</a:t>
            </a:r>
            <a:endParaRPr lang="zh-CN" altLang="en-US" b="1">
              <a:solidFill>
                <a:schemeClr val="bg2"/>
              </a:solidFill>
            </a:endParaRP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和块长度计数器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1287" name="AutoShape 25"/>
          <p:cNvSpPr>
            <a:spLocks noChangeArrowheads="1"/>
          </p:cNvSpPr>
          <p:nvPr/>
        </p:nvSpPr>
        <p:spPr bwMode="auto">
          <a:xfrm>
            <a:off x="5486400" y="1239838"/>
            <a:ext cx="18938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清</a:t>
            </a:r>
            <a:r>
              <a:rPr lang="en-US" altLang="zh-CN" b="1">
                <a:solidFill>
                  <a:schemeClr val="bg2"/>
                </a:solidFill>
              </a:rPr>
              <a:t>RI</a:t>
            </a:r>
            <a:endParaRPr lang="en-US" altLang="zh-CN" b="1">
              <a:solidFill>
                <a:schemeClr val="bg2"/>
              </a:solidFill>
            </a:endParaRPr>
          </a:p>
        </p:txBody>
      </p:sp>
      <p:sp>
        <p:nvSpPr>
          <p:cNvPr id="11288" name="Line 26"/>
          <p:cNvSpPr>
            <a:spLocks noChangeShapeType="1"/>
          </p:cNvSpPr>
          <p:nvPr/>
        </p:nvSpPr>
        <p:spPr bwMode="auto">
          <a:xfrm>
            <a:off x="8686800" y="44958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89" name="Line 27"/>
          <p:cNvSpPr>
            <a:spLocks noChangeShapeType="1"/>
          </p:cNvSpPr>
          <p:nvPr/>
        </p:nvSpPr>
        <p:spPr bwMode="auto">
          <a:xfrm flipH="1">
            <a:off x="6477000" y="60198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0" name="AutoShape 28"/>
          <p:cNvSpPr>
            <a:spLocks noChangeArrowheads="1"/>
          </p:cNvSpPr>
          <p:nvPr/>
        </p:nvSpPr>
        <p:spPr bwMode="auto">
          <a:xfrm>
            <a:off x="5562600" y="1981200"/>
            <a:ext cx="18176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接收数据</a:t>
            </a:r>
            <a:endParaRPr lang="zh-CN" altLang="en-US" b="1">
              <a:solidFill>
                <a:schemeClr val="bg2"/>
              </a:solidFill>
            </a:endParaRPr>
          </a:p>
        </p:txBody>
      </p:sp>
      <p:sp>
        <p:nvSpPr>
          <p:cNvPr id="11291" name="Line 29"/>
          <p:cNvSpPr>
            <a:spLocks noChangeShapeType="1"/>
          </p:cNvSpPr>
          <p:nvPr/>
        </p:nvSpPr>
        <p:spPr bwMode="auto">
          <a:xfrm>
            <a:off x="6400800" y="2362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2" name="Text Box 30"/>
          <p:cNvSpPr txBox="1">
            <a:spLocks noChangeArrowheads="1"/>
          </p:cNvSpPr>
          <p:nvPr/>
        </p:nvSpPr>
        <p:spPr bwMode="auto">
          <a:xfrm>
            <a:off x="6588125" y="4953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  <a:endParaRPr lang="en-US" altLang="zh-CN" b="1"/>
          </a:p>
        </p:txBody>
      </p:sp>
      <p:sp>
        <p:nvSpPr>
          <p:cNvPr id="11293" name="Text Box 31"/>
          <p:cNvSpPr txBox="1">
            <a:spLocks noChangeArrowheads="1"/>
          </p:cNvSpPr>
          <p:nvPr/>
        </p:nvSpPr>
        <p:spPr bwMode="auto">
          <a:xfrm>
            <a:off x="80010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  <a:endParaRPr lang="en-US" altLang="zh-CN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4870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0.7|5.3|31.4"/>
</p:tagLst>
</file>

<file path=ppt/tags/tag2.xml><?xml version="1.0" encoding="utf-8"?>
<p:tagLst xmlns:p="http://schemas.openxmlformats.org/presentationml/2006/main">
  <p:tag name="TIMING" val="|0.5|3.5"/>
</p:tagLst>
</file>

<file path=ppt/tags/tag3.xml><?xml version="1.0" encoding="utf-8"?>
<p:tagLst xmlns:p="http://schemas.openxmlformats.org/presentationml/2006/main">
  <p:tag name="TIMING" val="|50.7|11.9"/>
</p:tagLst>
</file>

<file path=ppt/tags/tag4.xml><?xml version="1.0" encoding="utf-8"?>
<p:tagLst xmlns:p="http://schemas.openxmlformats.org/presentationml/2006/main">
  <p:tag name="TIMING" val="|25.7"/>
</p:tagLst>
</file>

<file path=ppt/tags/tag5.xml><?xml version="1.0" encoding="utf-8"?>
<p:tagLst xmlns:p="http://schemas.openxmlformats.org/presentationml/2006/main">
  <p:tag name="TIMING" val="|0.9|68.7"/>
</p:tagLst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eaVert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eaVert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C:\Office\Templates\Presentation Designs\Soaring.pot</Template>
  <TotalTime>0</TotalTime>
  <Words>4982</Words>
  <Application>WPS Presentation</Application>
  <PresentationFormat>全屏显示(4:3)</PresentationFormat>
  <Paragraphs>346</Paragraphs>
  <Slides>25</Slides>
  <Notes>0</Notes>
  <HiddenSlides>0</HiddenSlides>
  <MMClips>25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Times New Roman</vt:lpstr>
      <vt:lpstr>DejaVu Sans</vt:lpstr>
      <vt:lpstr>文泉驿微米黑</vt:lpstr>
      <vt:lpstr>黑体</vt:lpstr>
      <vt:lpstr>微软雅黑</vt:lpstr>
      <vt:lpstr>宋体</vt:lpstr>
      <vt:lpstr>Arial Unicode MS</vt:lpstr>
      <vt:lpstr>文泉驿正黑</vt:lpstr>
      <vt:lpstr>Soaring</vt:lpstr>
      <vt:lpstr>PowerPoint.Slide.8</vt:lpstr>
      <vt:lpstr>Equation.3</vt:lpstr>
      <vt:lpstr>Equation.3</vt:lpstr>
      <vt:lpstr>Visio.Drawing.6</vt:lpstr>
      <vt:lpstr>PowerPoint 演示文稿</vt:lpstr>
      <vt:lpstr>8.5   串行口的应用编程</vt:lpstr>
      <vt:lpstr>PowerPoint 演示文稿</vt:lpstr>
      <vt:lpstr>8.5.1 查询方式</vt:lpstr>
      <vt:lpstr>PowerPoint 演示文稿</vt:lpstr>
      <vt:lpstr>PowerPoint 演示文稿</vt:lpstr>
      <vt:lpstr>8.5.2  中断方式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汇编语言编程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本节主要介绍8051单片机的存贮器结构</dc:title>
  <dc:creator>zy</dc:creator>
  <cp:lastModifiedBy>godlovesjonny</cp:lastModifiedBy>
  <cp:revision>113</cp:revision>
  <cp:lastPrinted>2020-05-18T13:20:35Z</cp:lastPrinted>
  <dcterms:created xsi:type="dcterms:W3CDTF">2020-05-18T13:20:35Z</dcterms:created>
  <dcterms:modified xsi:type="dcterms:W3CDTF">2020-05-18T13:20:35Z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